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62"/>
  </p:notesMasterIdLst>
  <p:handoutMasterIdLst>
    <p:handoutMasterId r:id="rId63"/>
  </p:handoutMasterIdLst>
  <p:sldIdLst>
    <p:sldId id="262" r:id="rId2"/>
    <p:sldId id="259" r:id="rId3"/>
    <p:sldId id="609" r:id="rId4"/>
    <p:sldId id="544" r:id="rId5"/>
    <p:sldId id="333" r:id="rId6"/>
    <p:sldId id="327" r:id="rId7"/>
    <p:sldId id="570" r:id="rId8"/>
    <p:sldId id="572" r:id="rId9"/>
    <p:sldId id="573" r:id="rId10"/>
    <p:sldId id="574" r:id="rId11"/>
    <p:sldId id="575" r:id="rId12"/>
    <p:sldId id="577" r:id="rId13"/>
    <p:sldId id="613" r:id="rId14"/>
    <p:sldId id="579" r:id="rId15"/>
    <p:sldId id="615" r:id="rId16"/>
    <p:sldId id="614" r:id="rId17"/>
    <p:sldId id="618" r:id="rId18"/>
    <p:sldId id="619" r:id="rId19"/>
    <p:sldId id="620" r:id="rId20"/>
    <p:sldId id="621" r:id="rId21"/>
    <p:sldId id="586" r:id="rId22"/>
    <p:sldId id="587" r:id="rId23"/>
    <p:sldId id="454" r:id="rId24"/>
    <p:sldId id="588" r:id="rId25"/>
    <p:sldId id="627" r:id="rId26"/>
    <p:sldId id="589" r:id="rId27"/>
    <p:sldId id="590" r:id="rId28"/>
    <p:sldId id="591" r:id="rId29"/>
    <p:sldId id="592" r:id="rId30"/>
    <p:sldId id="300" r:id="rId31"/>
    <p:sldId id="353" r:id="rId32"/>
    <p:sldId id="562" r:id="rId33"/>
    <p:sldId id="530" r:id="rId34"/>
    <p:sldId id="532" r:id="rId35"/>
    <p:sldId id="533" r:id="rId36"/>
    <p:sldId id="534" r:id="rId37"/>
    <p:sldId id="535" r:id="rId38"/>
    <p:sldId id="537" r:id="rId39"/>
    <p:sldId id="539" r:id="rId40"/>
    <p:sldId id="540" r:id="rId41"/>
    <p:sldId id="541" r:id="rId42"/>
    <p:sldId id="529" r:id="rId43"/>
    <p:sldId id="594" r:id="rId44"/>
    <p:sldId id="595" r:id="rId45"/>
    <p:sldId id="596" r:id="rId46"/>
    <p:sldId id="480" r:id="rId47"/>
    <p:sldId id="593" r:id="rId48"/>
    <p:sldId id="475" r:id="rId49"/>
    <p:sldId id="476" r:id="rId50"/>
    <p:sldId id="477" r:id="rId51"/>
    <p:sldId id="478" r:id="rId52"/>
    <p:sldId id="482" r:id="rId53"/>
    <p:sldId id="603" r:id="rId54"/>
    <p:sldId id="604" r:id="rId55"/>
    <p:sldId id="606" r:id="rId56"/>
    <p:sldId id="608" r:id="rId57"/>
    <p:sldId id="607" r:id="rId58"/>
    <p:sldId id="497" r:id="rId59"/>
    <p:sldId id="498" r:id="rId60"/>
    <p:sldId id="605" r:id="rId61"/>
  </p:sldIdLst>
  <p:sldSz cx="9144000" cy="6858000" type="screen4x3"/>
  <p:notesSz cx="6648450" cy="9782175"/>
  <p:defaultTextStyle>
    <a:defPPr>
      <a:defRPr lang="en-US"/>
    </a:defPPr>
    <a:lvl1pPr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1pPr>
    <a:lvl2pPr marL="4572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2pPr>
    <a:lvl3pPr marL="9144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3pPr>
    <a:lvl4pPr marL="13716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4pPr>
    <a:lvl5pPr marL="18288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0000FF"/>
    <a:srgbClr val="FF0000"/>
    <a:srgbClr val="996600"/>
    <a:srgbClr val="FF9900"/>
    <a:srgbClr val="663300"/>
    <a:srgbClr val="89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07" autoAdjust="0"/>
    <p:restoredTop sz="95244" autoAdjust="0"/>
  </p:normalViewPr>
  <p:slideViewPr>
    <p:cSldViewPr>
      <p:cViewPr varScale="1">
        <p:scale>
          <a:sx n="86" d="100"/>
          <a:sy n="86" d="100"/>
        </p:scale>
        <p:origin x="120"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48" d="100"/>
          <a:sy n="48" d="100"/>
        </p:scale>
        <p:origin x="-1860"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E47819A-EA20-42CE-ABEB-66464825FADE}"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99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71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2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dirty="0" smtClean="0">
              <a:solidFill>
                <a:srgbClr val="00FF00"/>
              </a:solidFill>
              <a:sym typeface="Wingdings" panose="05000000000000000000" pitchFamily="2" charset="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endParaRPr lang="zh-CN" altLang="en-US" dirty="0" smtClean="0">
              <a:latin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63883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04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b="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0" dirty="0" smtClean="0"/>
          </a:p>
        </p:txBody>
      </p:sp>
    </p:spTree>
    <p:extLst>
      <p:ext uri="{BB962C8B-B14F-4D97-AF65-F5344CB8AC3E}">
        <p14:creationId xmlns:p14="http://schemas.microsoft.com/office/powerpoint/2010/main" val="2140282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47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68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49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70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3216621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00FF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11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chemeClr val="tx2"/>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ea typeface="楷体_GB2312" pitchFamily="49"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ym typeface="Wingdings" panose="05000000000000000000" pitchFamily="2" charset="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sym typeface="Wingdings" panose="05000000000000000000" pitchFamily="2" charset="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98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8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rgbClr val="00FF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49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endParaRPr lang="zh-CN" altLang="en-US" dirty="0" smtClean="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en-US" sz="1000" dirty="0" smtClean="0">
              <a:latin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13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3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54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zh-CN" sz="90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FFFF00"/>
              </a:solidFill>
              <a:latin typeface="Verdana" panose="020B060403050404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bwMode="auto">
          <a:xfrm>
            <a:off x="879475" y="735013"/>
            <a:ext cx="4889500" cy="3667125"/>
          </a:xfrm>
          <a:prstGeom prst="rect">
            <a:avLst/>
          </a:prstGeom>
          <a:solidFill>
            <a:srgbClr val="FFFFFF"/>
          </a:solidFill>
          <a:ln>
            <a:solidFill>
              <a:srgbClr val="000000"/>
            </a:solidFill>
            <a:miter lim="800000"/>
            <a:headEnd/>
            <a:tailEnd/>
          </a:ln>
        </p:spPr>
      </p:sp>
      <p:sp>
        <p:nvSpPr>
          <p:cNvPr id="153603" name="Rectangle 3"/>
          <p:cNvSpPr>
            <a:spLocks noGrp="1" noChangeArrowheads="1"/>
          </p:cNvSpPr>
          <p:nvPr>
            <p:ph type="body" idx="1"/>
          </p:nvPr>
        </p:nvSpPr>
        <p:spPr bwMode="auto">
          <a:xfrm>
            <a:off x="885825" y="4646613"/>
            <a:ext cx="4876800" cy="4400550"/>
          </a:xfrm>
          <a:prstGeom prst="rect">
            <a:avLst/>
          </a:prstGeom>
          <a:solidFill>
            <a:srgbClr val="FFFFFF"/>
          </a:solidFill>
          <a:ln>
            <a:solidFill>
              <a:srgbClr val="000000"/>
            </a:solidFill>
            <a:miter lim="800000"/>
            <a:headEnd/>
            <a:tailEnd/>
          </a:ln>
        </p:spPr>
        <p:txBody>
          <a:bodyPr lIns="86667" tIns="43333" rIns="86667" bIns="43333"/>
          <a:lstStyle/>
          <a:p>
            <a:endParaRPr lang="en-US" altLang="zh-CN"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69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69B92EAF-5E39-46E7-A23A-85FEAEF1AD79}"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CDF29318-A7C6-4AE3-8171-186C8A1E5D10}" type="datetime1">
              <a:rPr lang="zh-CN" altLang="en-US"/>
              <a:pPr>
                <a:defRPr/>
              </a:pPr>
              <a:t>2019/4/22</a:t>
            </a:fld>
            <a:endParaRPr lang="en-US" altLang="zh-CN"/>
          </a:p>
        </p:txBody>
      </p:sp>
    </p:spTree>
    <p:extLst>
      <p:ext uri="{BB962C8B-B14F-4D97-AF65-F5344CB8AC3E}">
        <p14:creationId xmlns:p14="http://schemas.microsoft.com/office/powerpoint/2010/main" val="162689734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CDAD93DE-07A1-41B4-A8DB-0EFC52E4CCA6}" type="datetime1">
              <a:rPr lang="zh-CN" altLang="en-US"/>
              <a:pPr>
                <a:defRPr/>
              </a:pPr>
              <a:t>2019/4/22</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0E9104A1-DD8A-4F28-8BBE-505A38CC4EE7}" type="slidenum">
              <a:rPr lang="zh-CN" altLang="en-US"/>
              <a:pPr>
                <a:defRPr/>
              </a:pPr>
              <a:t>‹#›</a:t>
            </a:fld>
            <a:endParaRPr lang="en-US" altLang="zh-CN"/>
          </a:p>
        </p:txBody>
      </p:sp>
    </p:spTree>
    <p:extLst>
      <p:ext uri="{BB962C8B-B14F-4D97-AF65-F5344CB8AC3E}">
        <p14:creationId xmlns:p14="http://schemas.microsoft.com/office/powerpoint/2010/main" val="57872292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1638" y="188913"/>
            <a:ext cx="21907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88913"/>
            <a:ext cx="64198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CFEAD7BC-22DD-40AD-A05E-846DC3FFF647}" type="datetime1">
              <a:rPr lang="zh-CN" altLang="en-US"/>
              <a:pPr>
                <a:defRPr/>
              </a:pPr>
              <a:t>2019/4/22</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F56681CC-66D8-42B0-9D70-8F15C6037D06}" type="slidenum">
              <a:rPr lang="zh-CN" altLang="en-US"/>
              <a:pPr>
                <a:defRPr/>
              </a:pPr>
              <a:t>‹#›</a:t>
            </a:fld>
            <a:endParaRPr lang="en-US" altLang="zh-CN"/>
          </a:p>
        </p:txBody>
      </p:sp>
    </p:spTree>
    <p:extLst>
      <p:ext uri="{BB962C8B-B14F-4D97-AF65-F5344CB8AC3E}">
        <p14:creationId xmlns:p14="http://schemas.microsoft.com/office/powerpoint/2010/main" val="12562110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8C96848C-4D69-4412-8A44-F2661C7DACD9}" type="datetime1">
              <a:rPr lang="zh-CN" altLang="en-US"/>
              <a:pPr>
                <a:defRPr/>
              </a:pPr>
              <a:t>2019/4/22</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6219E8A0-25DD-405D-AC05-3C8738FDE2DB}" type="slidenum">
              <a:rPr lang="zh-CN" altLang="en-US"/>
              <a:pPr>
                <a:defRPr/>
              </a:pPr>
              <a:t>‹#›</a:t>
            </a:fld>
            <a:endParaRPr lang="en-US" altLang="zh-CN"/>
          </a:p>
        </p:txBody>
      </p:sp>
    </p:spTree>
    <p:extLst>
      <p:ext uri="{BB962C8B-B14F-4D97-AF65-F5344CB8AC3E}">
        <p14:creationId xmlns:p14="http://schemas.microsoft.com/office/powerpoint/2010/main" val="39870844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75C8CA7C-4CFC-44C9-9932-F9C51413420F}" type="datetime1">
              <a:rPr lang="zh-CN" altLang="en-US"/>
              <a:pPr>
                <a:defRPr/>
              </a:pPr>
              <a:t>2019/4/22</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3903A99B-AEF8-4947-86D2-D92F9CE45EA8}" type="slidenum">
              <a:rPr lang="zh-CN" altLang="en-US"/>
              <a:pPr>
                <a:defRPr/>
              </a:pPr>
              <a:t>‹#›</a:t>
            </a:fld>
            <a:endParaRPr lang="en-US" altLang="zh-CN"/>
          </a:p>
        </p:txBody>
      </p:sp>
    </p:spTree>
    <p:extLst>
      <p:ext uri="{BB962C8B-B14F-4D97-AF65-F5344CB8AC3E}">
        <p14:creationId xmlns:p14="http://schemas.microsoft.com/office/powerpoint/2010/main" val="177089617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981075"/>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7088" y="981075"/>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356ECC7F-98EE-41BE-AD4B-4499156DCE51}" type="datetime1">
              <a:rPr lang="zh-CN" altLang="en-US"/>
              <a:pPr>
                <a:defRPr/>
              </a:pPr>
              <a:t>2019/4/22</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6707B0C5-3CAC-4206-9657-B33FC62E9BF5}" type="slidenum">
              <a:rPr lang="zh-CN" altLang="en-US"/>
              <a:pPr>
                <a:defRPr/>
              </a:pPr>
              <a:t>‹#›</a:t>
            </a:fld>
            <a:endParaRPr lang="en-US" altLang="zh-CN"/>
          </a:p>
        </p:txBody>
      </p:sp>
    </p:spTree>
    <p:extLst>
      <p:ext uri="{BB962C8B-B14F-4D97-AF65-F5344CB8AC3E}">
        <p14:creationId xmlns:p14="http://schemas.microsoft.com/office/powerpoint/2010/main" val="176504150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F91F9229-D898-48D2-BC76-2D6B81EA0493}" type="datetime1">
              <a:rPr lang="zh-CN" altLang="en-US"/>
              <a:pPr>
                <a:defRPr/>
              </a:pPr>
              <a:t>2019/4/22</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A4517E2F-D9EC-4431-9B39-DA6D145ED1CF}" type="slidenum">
              <a:rPr lang="zh-CN" altLang="en-US"/>
              <a:pPr>
                <a:defRPr/>
              </a:pPr>
              <a:t>‹#›</a:t>
            </a:fld>
            <a:endParaRPr lang="en-US" altLang="zh-CN"/>
          </a:p>
        </p:txBody>
      </p:sp>
    </p:spTree>
    <p:extLst>
      <p:ext uri="{BB962C8B-B14F-4D97-AF65-F5344CB8AC3E}">
        <p14:creationId xmlns:p14="http://schemas.microsoft.com/office/powerpoint/2010/main" val="154584862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D5C23313-7550-4A9B-A427-6A7436AFD6CA}" type="datetime1">
              <a:rPr lang="zh-CN" altLang="en-US"/>
              <a:pPr>
                <a:defRPr/>
              </a:pPr>
              <a:t>2019/4/22</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8B5ADEB5-AE85-4D78-8A00-E13695936893}" type="slidenum">
              <a:rPr lang="zh-CN" altLang="en-US"/>
              <a:pPr>
                <a:defRPr/>
              </a:pPr>
              <a:t>‹#›</a:t>
            </a:fld>
            <a:endParaRPr lang="en-US" altLang="zh-CN"/>
          </a:p>
        </p:txBody>
      </p:sp>
    </p:spTree>
    <p:extLst>
      <p:ext uri="{BB962C8B-B14F-4D97-AF65-F5344CB8AC3E}">
        <p14:creationId xmlns:p14="http://schemas.microsoft.com/office/powerpoint/2010/main" val="181841503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91B195D9-12A1-44CE-9D8F-B76EC90CCAA1}" type="datetime1">
              <a:rPr lang="zh-CN" altLang="en-US"/>
              <a:pPr>
                <a:defRPr/>
              </a:pPr>
              <a:t>2019/4/22</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pPr>
              <a:defRPr/>
            </a:pPr>
            <a:fld id="{58695C19-9F13-48CE-A090-5DAEFC7F96B3}" type="slidenum">
              <a:rPr lang="zh-CN" altLang="en-US"/>
              <a:pPr>
                <a:defRPr/>
              </a:pPr>
              <a:t>‹#›</a:t>
            </a:fld>
            <a:endParaRPr lang="en-US" altLang="zh-CN"/>
          </a:p>
        </p:txBody>
      </p:sp>
    </p:spTree>
    <p:extLst>
      <p:ext uri="{BB962C8B-B14F-4D97-AF65-F5344CB8AC3E}">
        <p14:creationId xmlns:p14="http://schemas.microsoft.com/office/powerpoint/2010/main" val="41308240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BE644791-0361-4D90-8484-B866D04500F8}" type="datetime1">
              <a:rPr lang="zh-CN" altLang="en-US"/>
              <a:pPr>
                <a:defRPr/>
              </a:pPr>
              <a:t>2019/4/22</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FC77CF22-F222-4855-96CA-186D7614F150}" type="slidenum">
              <a:rPr lang="zh-CN" altLang="en-US"/>
              <a:pPr>
                <a:defRPr/>
              </a:pPr>
              <a:t>‹#›</a:t>
            </a:fld>
            <a:endParaRPr lang="en-US" altLang="zh-CN"/>
          </a:p>
        </p:txBody>
      </p:sp>
    </p:spTree>
    <p:extLst>
      <p:ext uri="{BB962C8B-B14F-4D97-AF65-F5344CB8AC3E}">
        <p14:creationId xmlns:p14="http://schemas.microsoft.com/office/powerpoint/2010/main" val="42294379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1ABDEFEA-05AE-4AFF-8345-E1272FC9F0AD}" type="datetime1">
              <a:rPr lang="zh-CN" altLang="en-US"/>
              <a:pPr>
                <a:defRPr/>
              </a:pPr>
              <a:t>2019/4/22</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0932456A-2EC6-4A10-9DF9-4D8EA5A5CC2E}" type="slidenum">
              <a:rPr lang="zh-CN" altLang="en-US"/>
              <a:pPr>
                <a:defRPr/>
              </a:pPr>
              <a:t>‹#›</a:t>
            </a:fld>
            <a:endParaRPr lang="en-US" altLang="zh-CN"/>
          </a:p>
        </p:txBody>
      </p:sp>
    </p:spTree>
    <p:extLst>
      <p:ext uri="{BB962C8B-B14F-4D97-AF65-F5344CB8AC3E}">
        <p14:creationId xmlns:p14="http://schemas.microsoft.com/office/powerpoint/2010/main" val="349954490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mn-lt"/>
                <a:ea typeface="宋体" pitchFamily="2" charset="-122"/>
              </a:defRPr>
            </a:lvl1pPr>
          </a:lstStyle>
          <a:p>
            <a:pPr>
              <a:defRPr/>
            </a:pPr>
            <a:fld id="{94C0652F-B519-433F-9DE4-B8B9B4403BB7}" type="datetime1">
              <a:rPr lang="zh-CN" altLang="en-US"/>
              <a:pPr>
                <a:defRPr/>
              </a:pPr>
              <a:t>2019/4/22</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pPr>
              <a:defRPr/>
            </a:pPr>
            <a:fld id="{EB219B75-515C-44A2-A89E-DAFBCEF76743}" type="slidenum">
              <a:rPr lang="zh-CN" altLang="en-US"/>
              <a:pPr>
                <a:defRPr/>
              </a:pPr>
              <a:t>‹#›</a:t>
            </a:fld>
            <a:endParaRPr lang="en-US" altLang="zh-CN"/>
          </a:p>
        </p:txBody>
      </p:sp>
      <p:sp>
        <p:nvSpPr>
          <p:cNvPr id="1029" name="Rectangle 17"/>
          <p:cNvSpPr>
            <a:spLocks noGrp="1" noChangeArrowheads="1"/>
          </p:cNvSpPr>
          <p:nvPr>
            <p:ph type="title"/>
          </p:nvPr>
        </p:nvSpPr>
        <p:spPr bwMode="auto">
          <a:xfrm>
            <a:off x="250825" y="1889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179388" y="981075"/>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17" r:id="rId1"/>
    <p:sldLayoutId id="2147484918" r:id="rId2"/>
    <p:sldLayoutId id="2147484919" r:id="rId3"/>
    <p:sldLayoutId id="2147484920" r:id="rId4"/>
    <p:sldLayoutId id="2147484921" r:id="rId5"/>
    <p:sldLayoutId id="2147484922" r:id="rId6"/>
    <p:sldLayoutId id="2147484923" r:id="rId7"/>
    <p:sldLayoutId id="2147484924" r:id="rId8"/>
    <p:sldLayoutId id="2147484925" r:id="rId9"/>
    <p:sldLayoutId id="2147484926" r:id="rId10"/>
    <p:sldLayoutId id="2147484927" r:id="rId11"/>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wmf"/><Relationship Id="rId5" Type="http://schemas.openxmlformats.org/officeDocument/2006/relationships/oleObject" Target="../embeddings/oleObject1.bin"/><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9" Type="http://schemas.openxmlformats.org/officeDocument/2006/relationships/image" Target="../media/image4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59.w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8.wmf"/><Relationship Id="rId5" Type="http://schemas.openxmlformats.org/officeDocument/2006/relationships/image" Target="../media/image46.wmf"/><Relationship Id="rId4" Type="http://schemas.openxmlformats.org/officeDocument/2006/relationships/image" Target="../media/image44.wmf"/></Relationships>
</file>

<file path=ppt/slides/_rels/slide5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wmf"/><Relationship Id="rId4" Type="http://schemas.openxmlformats.org/officeDocument/2006/relationships/image" Target="../media/image61.wmf"/></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0"/>
            <a:ext cx="3028950"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5"/>
          <p:cNvSpPr>
            <a:spLocks noChangeArrowheads="1"/>
          </p:cNvSpPr>
          <p:nvPr/>
        </p:nvSpPr>
        <p:spPr bwMode="auto">
          <a:xfrm>
            <a:off x="539750" y="260350"/>
            <a:ext cx="4968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7200" b="1">
                <a:solidFill>
                  <a:srgbClr val="FFFF00"/>
                </a:solidFill>
                <a:latin typeface="Arial Narrow" panose="020B0606020202030204" pitchFamily="34" charset="0"/>
                <a:ea typeface="华文行楷" panose="02010800040101010101" pitchFamily="2" charset="-122"/>
              </a:rPr>
              <a:t>天文学导论</a:t>
            </a:r>
          </a:p>
        </p:txBody>
      </p:sp>
      <p:sp>
        <p:nvSpPr>
          <p:cNvPr id="14340" name="Rectangle 3"/>
          <p:cNvSpPr>
            <a:spLocks noGrp="1" noChangeArrowheads="1"/>
          </p:cNvSpPr>
          <p:nvPr>
            <p:ph type="subTitle" idx="1"/>
          </p:nvPr>
        </p:nvSpPr>
        <p:spPr>
          <a:xfrm>
            <a:off x="539750" y="1484313"/>
            <a:ext cx="5040313" cy="1728787"/>
          </a:xfrm>
        </p:spPr>
        <p:txBody>
          <a:bodyPr/>
          <a:lstStyle/>
          <a:p>
            <a:pPr>
              <a:lnSpc>
                <a:spcPct val="90000"/>
              </a:lnSpc>
              <a:spcBef>
                <a:spcPct val="50000"/>
              </a:spcBef>
              <a:buFontTx/>
              <a:buNone/>
            </a:pPr>
            <a:r>
              <a:rPr lang="zh-CN" altLang="en-US" sz="4400" b="1" dirty="0" smtClean="0"/>
              <a:t>第</a:t>
            </a:r>
            <a:r>
              <a:rPr lang="en-US" altLang="zh-CN" sz="4400" b="1" dirty="0" smtClean="0"/>
              <a:t>10</a:t>
            </a:r>
            <a:r>
              <a:rPr lang="zh-CN" altLang="en-US" sz="4400" b="1" dirty="0" smtClean="0"/>
              <a:t>讲</a:t>
            </a:r>
            <a:r>
              <a:rPr lang="zh-CN" altLang="en-US" sz="4400" b="1" dirty="0" smtClean="0">
                <a:solidFill>
                  <a:srgbClr val="00FF00"/>
                </a:solidFill>
              </a:rPr>
              <a:t> </a:t>
            </a:r>
          </a:p>
          <a:p>
            <a:pPr>
              <a:lnSpc>
                <a:spcPct val="90000"/>
              </a:lnSpc>
              <a:spcBef>
                <a:spcPct val="50000"/>
              </a:spcBef>
              <a:buFontTx/>
              <a:buNone/>
            </a:pPr>
            <a:r>
              <a:rPr lang="zh-CN" altLang="en-US" sz="4400" b="1" dirty="0" smtClean="0">
                <a:solidFill>
                  <a:srgbClr val="00FF00"/>
                </a:solidFill>
              </a:rPr>
              <a:t>低质量恒星的演化</a:t>
            </a:r>
            <a:endParaRPr lang="zh-CN" altLang="en-US" sz="4400" dirty="0" smtClean="0">
              <a:solidFill>
                <a:srgbClr val="00FF00"/>
              </a:solidFill>
            </a:endParaRPr>
          </a:p>
        </p:txBody>
      </p:sp>
      <p:sp>
        <p:nvSpPr>
          <p:cNvPr id="14341" name="Rectangle 8"/>
          <p:cNvSpPr>
            <a:spLocks noChangeArrowheads="1"/>
          </p:cNvSpPr>
          <p:nvPr/>
        </p:nvSpPr>
        <p:spPr bwMode="auto">
          <a:xfrm>
            <a:off x="250825" y="3213100"/>
            <a:ext cx="861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buFont typeface="Wingdings" panose="05000000000000000000" pitchFamily="2" charset="2"/>
              <a:buNone/>
            </a:pPr>
            <a:r>
              <a:rPr lang="en-US" altLang="zh-CN" sz="2800" i="1" dirty="0">
                <a:ea typeface="宋体" panose="02010600030101010101" pitchFamily="2" charset="-122"/>
              </a:rPr>
              <a:t>It is said an Eastern monarch once charged his wise men to invent him a sentence to be ever in view, and which should be true and appropriate in all times and situations. They presented him the words: “And this, too, shall pass away.”</a:t>
            </a:r>
          </a:p>
          <a:p>
            <a:pPr algn="r" eaLnBrk="1" hangingPunct="1">
              <a:buFont typeface="Wingdings" panose="05000000000000000000" pitchFamily="2" charset="2"/>
              <a:buNone/>
            </a:pPr>
            <a:r>
              <a:rPr lang="en-US" altLang="zh-CN" sz="2800" i="1" dirty="0">
                <a:ea typeface="宋体" panose="02010600030101010101" pitchFamily="2" charset="-122"/>
              </a:rPr>
              <a:t>Abraham Lincoln (1809-1865)</a:t>
            </a:r>
          </a:p>
          <a:p>
            <a:pPr algn="r" eaLnBrk="1" hangingPunct="1">
              <a:buFont typeface="Wingdings" panose="05000000000000000000" pitchFamily="2" charset="2"/>
              <a:buNone/>
            </a:pPr>
            <a:r>
              <a:rPr lang="en-US" altLang="zh-CN" sz="2800" i="1" dirty="0">
                <a:ea typeface="宋体" panose="02010600030101010101" pitchFamily="2" charset="-122"/>
              </a:rPr>
              <a:t>September 30, 1859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algn="ctr"/>
            <a:r>
              <a:rPr lang="zh-CN" altLang="en-US" b="0" dirty="0" smtClean="0"/>
              <a:t>亚巨星、红巨星</a:t>
            </a:r>
          </a:p>
        </p:txBody>
      </p:sp>
      <p:sp>
        <p:nvSpPr>
          <p:cNvPr id="36867" name="Rectangle 3"/>
          <p:cNvSpPr>
            <a:spLocks noGrp="1" noChangeArrowheads="1"/>
          </p:cNvSpPr>
          <p:nvPr>
            <p:ph type="body" idx="4294967295"/>
          </p:nvPr>
        </p:nvSpPr>
        <p:spPr>
          <a:xfrm>
            <a:off x="259552" y="1124744"/>
            <a:ext cx="8763000" cy="5472608"/>
          </a:xfrm>
        </p:spPr>
        <p:txBody>
          <a:bodyPr/>
          <a:lstStyle/>
          <a:p>
            <a:r>
              <a:rPr lang="zh-CN" altLang="en-US" dirty="0" smtClean="0"/>
              <a:t>恒星脱离主序后的第一个阶段称为</a:t>
            </a:r>
            <a:r>
              <a:rPr lang="zh-CN" altLang="en-US" dirty="0" smtClean="0">
                <a:solidFill>
                  <a:srgbClr val="FFFF00"/>
                </a:solidFill>
              </a:rPr>
              <a:t>亚巨星</a:t>
            </a:r>
            <a:r>
              <a:rPr lang="en-US" altLang="zh-CN" dirty="0" smtClean="0">
                <a:solidFill>
                  <a:srgbClr val="FFFF00"/>
                </a:solidFill>
              </a:rPr>
              <a:t>[</a:t>
            </a:r>
            <a:r>
              <a:rPr lang="zh-CN" altLang="en-US" dirty="0" smtClean="0">
                <a:solidFill>
                  <a:srgbClr val="FFFF00"/>
                </a:solidFill>
              </a:rPr>
              <a:t>支</a:t>
            </a:r>
            <a:r>
              <a:rPr lang="en-US" altLang="zh-CN" dirty="0" smtClean="0">
                <a:solidFill>
                  <a:srgbClr val="FFFF00"/>
                </a:solidFill>
              </a:rPr>
              <a:t>]</a:t>
            </a:r>
            <a:r>
              <a:rPr lang="zh-CN" altLang="en-US" dirty="0" smtClean="0"/>
              <a:t>，比主序恒星</a:t>
            </a:r>
            <a:r>
              <a:rPr lang="zh-CN" altLang="en-US" dirty="0" smtClean="0">
                <a:solidFill>
                  <a:srgbClr val="00FF00"/>
                </a:solidFill>
              </a:rPr>
              <a:t>更亮、更大、更红</a:t>
            </a:r>
            <a:endParaRPr lang="en-US" altLang="zh-CN" dirty="0" smtClean="0">
              <a:solidFill>
                <a:srgbClr val="00FF00"/>
              </a:solidFill>
            </a:endParaRPr>
          </a:p>
          <a:p>
            <a:endParaRPr lang="en-US" altLang="zh-CN" dirty="0" smtClean="0"/>
          </a:p>
          <a:p>
            <a:r>
              <a:rPr lang="zh-CN" altLang="en-US" dirty="0" smtClean="0"/>
              <a:t>相对于主序恒星，当亚巨星的表面温度下降</a:t>
            </a:r>
            <a:r>
              <a:rPr lang="en-US" altLang="zh-CN" dirty="0" smtClean="0"/>
              <a:t>~1,000 K </a:t>
            </a:r>
            <a:r>
              <a:rPr lang="zh-CN" altLang="en-US" dirty="0" smtClean="0"/>
              <a:t>时，大气中</a:t>
            </a:r>
            <a:r>
              <a:rPr lang="zh-CN" altLang="en-US" dirty="0" smtClean="0">
                <a:solidFill>
                  <a:srgbClr val="FFFF00"/>
                </a:solidFill>
              </a:rPr>
              <a:t>负</a:t>
            </a:r>
            <a:r>
              <a:rPr lang="en-US" altLang="zh-CN" dirty="0" smtClean="0">
                <a:solidFill>
                  <a:srgbClr val="FFFF00"/>
                </a:solidFill>
              </a:rPr>
              <a:t>H</a:t>
            </a:r>
            <a:r>
              <a:rPr lang="zh-CN" altLang="en-US" dirty="0" smtClean="0">
                <a:solidFill>
                  <a:srgbClr val="FFFF00"/>
                </a:solidFill>
              </a:rPr>
              <a:t>粒子</a:t>
            </a:r>
            <a:r>
              <a:rPr lang="zh-CN" altLang="en-US" dirty="0" smtClean="0"/>
              <a:t>开始形成，调节从恒星表面的能量释放量，阻止表面温度进一步下降</a:t>
            </a:r>
            <a:endParaRPr lang="en-US" altLang="zh-CN" dirty="0" smtClean="0"/>
          </a:p>
          <a:p>
            <a:endParaRPr lang="zh-CN" altLang="en-US" dirty="0" smtClean="0"/>
          </a:p>
          <a:p>
            <a:r>
              <a:rPr lang="zh-CN" altLang="en-US" dirty="0" smtClean="0"/>
              <a:t>因此，恒星虽然继续</a:t>
            </a:r>
            <a:r>
              <a:rPr lang="zh-CN" altLang="en-US" dirty="0" smtClean="0">
                <a:solidFill>
                  <a:srgbClr val="00FF00"/>
                </a:solidFill>
              </a:rPr>
              <a:t>变大、变亮</a:t>
            </a:r>
            <a:r>
              <a:rPr lang="zh-CN" altLang="en-US" dirty="0" smtClean="0"/>
              <a:t>，但其</a:t>
            </a:r>
            <a:r>
              <a:rPr lang="zh-CN" altLang="en-US" dirty="0" smtClean="0">
                <a:solidFill>
                  <a:srgbClr val="00FF00"/>
                </a:solidFill>
              </a:rPr>
              <a:t>表面温度基本恒定</a:t>
            </a:r>
            <a:r>
              <a:rPr lang="zh-CN" altLang="en-US" dirty="0" smtClean="0"/>
              <a:t>，恒星成为</a:t>
            </a:r>
            <a:r>
              <a:rPr lang="zh-CN" altLang="en-US" dirty="0" smtClean="0">
                <a:solidFill>
                  <a:srgbClr val="FFFF00"/>
                </a:solidFill>
              </a:rPr>
              <a:t>红巨星</a:t>
            </a:r>
            <a:r>
              <a:rPr lang="en-US" altLang="zh-CN" dirty="0" smtClean="0">
                <a:solidFill>
                  <a:srgbClr val="FFFF00"/>
                </a:solidFill>
              </a:rPr>
              <a:t>[</a:t>
            </a:r>
            <a:r>
              <a:rPr lang="zh-CN" altLang="en-US" dirty="0" smtClean="0">
                <a:solidFill>
                  <a:srgbClr val="FFFF00"/>
                </a:solidFill>
              </a:rPr>
              <a:t>支</a:t>
            </a:r>
            <a:r>
              <a:rPr lang="en-US" altLang="zh-CN" dirty="0" smtClean="0">
                <a:solidFill>
                  <a:srgbClr val="FFFF00"/>
                </a:solidFill>
              </a:rPr>
              <a:t>]</a:t>
            </a:r>
            <a:endParaRPr lang="zh-CN" altLang="en-US" dirty="0" smtClean="0">
              <a:solidFill>
                <a:srgbClr val="FFFF00"/>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p:txBody>
          <a:bodyPr/>
          <a:lstStyle/>
          <a:p>
            <a:endParaRPr lang="zh-CN" altLang="en-US" smtClean="0"/>
          </a:p>
        </p:txBody>
      </p:sp>
      <p:sp>
        <p:nvSpPr>
          <p:cNvPr id="38915" name="Rectangle 3"/>
          <p:cNvSpPr>
            <a:spLocks noGrp="1" noChangeArrowheads="1"/>
          </p:cNvSpPr>
          <p:nvPr>
            <p:ph type="body" idx="4294967295"/>
          </p:nvPr>
        </p:nvSpPr>
        <p:spPr/>
        <p:txBody>
          <a:bodyPr/>
          <a:lstStyle/>
          <a:p>
            <a:endParaRPr lang="zh-CN" altLang="en-US" smtClean="0"/>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09" y="476673"/>
            <a:ext cx="8921345"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a:spLocks noChangeArrowheads="1"/>
          </p:cNvSpPr>
          <p:nvPr/>
        </p:nvSpPr>
        <p:spPr bwMode="auto">
          <a:xfrm>
            <a:off x="4427984" y="2096865"/>
            <a:ext cx="6159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dirty="0">
                <a:solidFill>
                  <a:srgbClr val="00FF00"/>
                </a:solidFill>
                <a:latin typeface="Times New Roman" panose="02020603050405020304" pitchFamily="18" charset="0"/>
                <a:ea typeface="华文行楷" panose="02010800040101010101" pitchFamily="2" charset="-122"/>
              </a:rPr>
              <a:t>反向林忠四郎线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179388" y="476250"/>
            <a:ext cx="8763000" cy="5257800"/>
          </a:xfrm>
        </p:spPr>
        <p:txBody>
          <a:bodyPr/>
          <a:lstStyle/>
          <a:p>
            <a:r>
              <a:rPr lang="zh-CN" altLang="en-US" dirty="0" smtClean="0">
                <a:solidFill>
                  <a:srgbClr val="FFFF00"/>
                </a:solidFill>
              </a:rPr>
              <a:t>亚巨星 </a:t>
            </a:r>
            <a:r>
              <a:rPr lang="en-US" altLang="zh-CN" dirty="0" smtClean="0">
                <a:solidFill>
                  <a:srgbClr val="FFFF00"/>
                </a:solidFill>
              </a:rPr>
              <a:t>[SB] </a:t>
            </a:r>
            <a:r>
              <a:rPr lang="zh-CN" altLang="en-US" dirty="0" smtClean="0">
                <a:solidFill>
                  <a:srgbClr val="FFFF00"/>
                </a:solidFill>
              </a:rPr>
              <a:t>支</a:t>
            </a:r>
            <a:r>
              <a:rPr lang="zh-CN" altLang="en-US" dirty="0" smtClean="0"/>
              <a:t>：寿命</a:t>
            </a:r>
            <a:r>
              <a:rPr lang="en-US" altLang="zh-CN" dirty="0" smtClean="0"/>
              <a:t>~1</a:t>
            </a:r>
            <a:r>
              <a:rPr lang="zh-CN" altLang="en-US" dirty="0" smtClean="0"/>
              <a:t>亿年，光度增加到</a:t>
            </a:r>
            <a:r>
              <a:rPr lang="en-US" altLang="zh-CN" dirty="0" smtClean="0"/>
              <a:t>~10</a:t>
            </a:r>
            <a:r>
              <a:rPr lang="zh-CN" altLang="en-US" dirty="0" smtClean="0"/>
              <a:t>倍太阳光度</a:t>
            </a:r>
          </a:p>
          <a:p>
            <a:r>
              <a:rPr lang="zh-CN" altLang="en-US" dirty="0" smtClean="0">
                <a:solidFill>
                  <a:srgbClr val="FFFF00"/>
                </a:solidFill>
              </a:rPr>
              <a:t>红巨星 </a:t>
            </a:r>
            <a:r>
              <a:rPr lang="en-US" altLang="zh-CN" dirty="0" smtClean="0">
                <a:solidFill>
                  <a:srgbClr val="FFFF00"/>
                </a:solidFill>
              </a:rPr>
              <a:t>[RGB] </a:t>
            </a:r>
            <a:r>
              <a:rPr lang="zh-CN" altLang="en-US" dirty="0" smtClean="0">
                <a:solidFill>
                  <a:srgbClr val="FFFF00"/>
                </a:solidFill>
              </a:rPr>
              <a:t>支</a:t>
            </a:r>
            <a:r>
              <a:rPr lang="zh-CN" altLang="en-US" dirty="0" smtClean="0"/>
              <a:t>：寿命</a:t>
            </a:r>
            <a:r>
              <a:rPr lang="en-US" altLang="zh-CN" dirty="0" smtClean="0"/>
              <a:t>~1</a:t>
            </a:r>
            <a:r>
              <a:rPr lang="zh-CN" altLang="en-US" dirty="0" smtClean="0"/>
              <a:t>亿年，光度增加到</a:t>
            </a:r>
            <a:r>
              <a:rPr lang="en-US" altLang="zh-CN" dirty="0" smtClean="0"/>
              <a:t>~1,000</a:t>
            </a:r>
            <a:r>
              <a:rPr lang="zh-CN" altLang="en-US" dirty="0" smtClean="0"/>
              <a:t>倍太阳光度</a:t>
            </a:r>
          </a:p>
          <a:p>
            <a:endParaRPr lang="zh-CN" altLang="en-US" dirty="0" smtClean="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250825" y="260648"/>
            <a:ext cx="8763000" cy="1512590"/>
          </a:xfrm>
        </p:spPr>
        <p:txBody>
          <a:bodyPr/>
          <a:lstStyle/>
          <a:p>
            <a:pPr marL="0" indent="0">
              <a:buNone/>
            </a:pPr>
            <a:r>
              <a:rPr lang="zh-CN" altLang="en-US" dirty="0" smtClean="0">
                <a:solidFill>
                  <a:srgbClr val="FFFF00"/>
                </a:solidFill>
              </a:rPr>
              <a:t>氦核质量增加</a:t>
            </a:r>
            <a:r>
              <a:rPr lang="zh-CN" altLang="en-US" dirty="0" smtClean="0"/>
              <a:t>与</a:t>
            </a:r>
            <a:r>
              <a:rPr lang="zh-CN" altLang="en-US" dirty="0" smtClean="0">
                <a:solidFill>
                  <a:srgbClr val="FFFF00"/>
                </a:solidFill>
              </a:rPr>
              <a:t>氢壳层燃烧加快</a:t>
            </a:r>
            <a:r>
              <a:rPr lang="zh-CN" altLang="en-US" dirty="0" smtClean="0"/>
              <a:t>互相促进，</a:t>
            </a:r>
            <a:r>
              <a:rPr lang="zh-CN" altLang="en-US" dirty="0" smtClean="0">
                <a:solidFill>
                  <a:srgbClr val="FFFF00"/>
                </a:solidFill>
              </a:rPr>
              <a:t>红巨星</a:t>
            </a:r>
            <a:r>
              <a:rPr lang="zh-CN" altLang="en-US" dirty="0" smtClean="0"/>
              <a:t>在</a:t>
            </a:r>
            <a:r>
              <a:rPr lang="en-US" altLang="zh-CN" dirty="0" smtClean="0"/>
              <a:t>HR</a:t>
            </a:r>
            <a:r>
              <a:rPr lang="zh-CN" altLang="en-US" dirty="0" smtClean="0"/>
              <a:t>图上</a:t>
            </a:r>
            <a:r>
              <a:rPr lang="zh-CN" altLang="en-US" dirty="0" smtClean="0">
                <a:solidFill>
                  <a:srgbClr val="FFFF00"/>
                </a:solidFill>
              </a:rPr>
              <a:t>加速向上攀升 </a:t>
            </a:r>
            <a:r>
              <a:rPr lang="en-US" altLang="zh-CN" dirty="0" smtClean="0"/>
              <a:t>[</a:t>
            </a:r>
            <a:r>
              <a:rPr lang="zh-CN" altLang="en-US" dirty="0" smtClean="0"/>
              <a:t>光度增加越来越快，半径</a:t>
            </a:r>
            <a:r>
              <a:rPr lang="en-US" altLang="zh-CN" dirty="0" smtClean="0"/>
              <a:t>……]</a:t>
            </a:r>
          </a:p>
        </p:txBody>
      </p:sp>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1412776"/>
            <a:ext cx="6442075"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algn="ctr"/>
            <a:r>
              <a:rPr lang="en-US" altLang="zh-CN" sz="4400" smtClean="0"/>
              <a:t>2</a:t>
            </a:r>
            <a:r>
              <a:rPr lang="zh-CN" altLang="en-US" sz="4400" smtClean="0"/>
              <a:t>、氦燃烧与氦闪</a:t>
            </a:r>
          </a:p>
        </p:txBody>
      </p:sp>
      <p:sp>
        <p:nvSpPr>
          <p:cNvPr id="45059" name="Rectangle 3"/>
          <p:cNvSpPr>
            <a:spLocks noGrp="1" noChangeArrowheads="1"/>
          </p:cNvSpPr>
          <p:nvPr>
            <p:ph type="body" idx="4294967295"/>
          </p:nvPr>
        </p:nvSpPr>
        <p:spPr/>
        <p:txBody>
          <a:bodyPr/>
          <a:lstStyle/>
          <a:p>
            <a:endParaRPr lang="zh-CN" altLang="en-US" smtClean="0"/>
          </a:p>
        </p:txBody>
      </p:sp>
      <p:pic>
        <p:nvPicPr>
          <p:cNvPr id="45060" name="Picture 4" descr="baix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1438"/>
            <a:ext cx="6581775" cy="46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4294967295"/>
          </p:nvPr>
        </p:nvSpPr>
        <p:spPr>
          <a:xfrm>
            <a:off x="179388" y="333375"/>
            <a:ext cx="8763000" cy="2159522"/>
          </a:xfrm>
        </p:spPr>
        <p:txBody>
          <a:bodyPr/>
          <a:lstStyle/>
          <a:p>
            <a:r>
              <a:rPr lang="zh-CN" altLang="en-US" dirty="0" smtClean="0"/>
              <a:t>氦核中，氦</a:t>
            </a:r>
            <a:r>
              <a:rPr lang="zh-CN" altLang="en-US" dirty="0"/>
              <a:t>原子核在</a:t>
            </a:r>
            <a:r>
              <a:rPr lang="zh-CN" altLang="en-US" dirty="0">
                <a:solidFill>
                  <a:srgbClr val="FFFF00"/>
                </a:solidFill>
              </a:rPr>
              <a:t>电子简并气体</a:t>
            </a:r>
            <a:r>
              <a:rPr lang="zh-CN" altLang="en-US" dirty="0"/>
              <a:t>中自由</a:t>
            </a:r>
            <a:r>
              <a:rPr lang="zh-CN" altLang="en-US" dirty="0" smtClean="0"/>
              <a:t>运动（正常气体）</a:t>
            </a:r>
            <a:endParaRPr lang="en-US" altLang="zh-CN" dirty="0" smtClean="0"/>
          </a:p>
          <a:p>
            <a:r>
              <a:rPr lang="zh-CN" altLang="en-US" dirty="0" smtClean="0"/>
              <a:t>电子</a:t>
            </a:r>
            <a:r>
              <a:rPr lang="zh-CN" altLang="en-US" dirty="0" smtClean="0">
                <a:solidFill>
                  <a:srgbClr val="FFFF00"/>
                </a:solidFill>
              </a:rPr>
              <a:t>尽可能</a:t>
            </a:r>
            <a:r>
              <a:rPr lang="zh-CN" altLang="en-US" dirty="0" smtClean="0"/>
              <a:t>致密地聚集，形成的</a:t>
            </a:r>
            <a:r>
              <a:rPr lang="zh-CN" altLang="en-US" dirty="0" smtClean="0">
                <a:solidFill>
                  <a:srgbClr val="FFFF00"/>
                </a:solidFill>
              </a:rPr>
              <a:t>电子简并压力</a:t>
            </a:r>
            <a:r>
              <a:rPr lang="zh-CN" altLang="en-US" dirty="0" smtClean="0"/>
              <a:t>（仅有密度决定）支撑自引力</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565400"/>
            <a:ext cx="1409700" cy="160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636838"/>
            <a:ext cx="4129088" cy="292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2708275"/>
            <a:ext cx="249555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6" name="Text Box 7"/>
          <p:cNvSpPr txBox="1">
            <a:spLocks noChangeArrowheads="1"/>
          </p:cNvSpPr>
          <p:nvPr/>
        </p:nvSpPr>
        <p:spPr bwMode="auto">
          <a:xfrm>
            <a:off x="3813175" y="5822950"/>
            <a:ext cx="51133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“简并气体中的正常气体”</a:t>
            </a:r>
          </a:p>
        </p:txBody>
      </p:sp>
      <p:sp>
        <p:nvSpPr>
          <p:cNvPr id="2" name="圆角矩形 1"/>
          <p:cNvSpPr/>
          <p:nvPr/>
        </p:nvSpPr>
        <p:spPr bwMode="auto">
          <a:xfrm>
            <a:off x="4469429" y="3501008"/>
            <a:ext cx="182918" cy="72008"/>
          </a:xfrm>
          <a:prstGeom prst="roundRect">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383317" y="5445224"/>
            <a:ext cx="8534400" cy="685800"/>
          </a:xfrm>
        </p:spPr>
        <p:txBody>
          <a:bodyPr/>
          <a:lstStyle/>
          <a:p>
            <a:pPr algn="ctr"/>
            <a:r>
              <a:rPr lang="zh-CN" altLang="en-US" sz="3200" b="0" dirty="0" smtClean="0">
                <a:solidFill>
                  <a:schemeClr val="bg1"/>
                </a:solidFill>
                <a:latin typeface="Arial" panose="020B0604020202020204" pitchFamily="34" charset="0"/>
              </a:rPr>
              <a:t>氦燃烧的 3 </a:t>
            </a:r>
            <a:r>
              <a:rPr lang="en-US" altLang="zh-CN" sz="3200" b="0" dirty="0" smtClean="0">
                <a:solidFill>
                  <a:schemeClr val="bg1"/>
                </a:solidFill>
                <a:latin typeface="Arial" panose="020B0604020202020204" pitchFamily="34" charset="0"/>
              </a:rPr>
              <a:t>alpha </a:t>
            </a:r>
            <a:r>
              <a:rPr lang="zh-CN" altLang="en-US" sz="3200" b="0" dirty="0" smtClean="0">
                <a:solidFill>
                  <a:schemeClr val="bg1"/>
                </a:solidFill>
                <a:latin typeface="Arial" panose="020B0604020202020204" pitchFamily="34" charset="0"/>
              </a:rPr>
              <a:t>过程：</a:t>
            </a:r>
            <a:r>
              <a:rPr lang="zh-CN" altLang="en-US" sz="3200" b="0" dirty="0" smtClean="0">
                <a:solidFill>
                  <a:schemeClr val="bg1"/>
                </a:solidFill>
                <a:latin typeface="Arial" panose="020B0604020202020204" pitchFamily="34" charset="0"/>
                <a:sym typeface="Wingdings" panose="05000000000000000000" pitchFamily="2" charset="2"/>
              </a:rPr>
              <a:t>3</a:t>
            </a:r>
            <a:r>
              <a:rPr lang="en-US" altLang="zh-CN" sz="3200" b="0" dirty="0" smtClean="0">
                <a:solidFill>
                  <a:schemeClr val="bg1"/>
                </a:solidFill>
                <a:latin typeface="Arial" panose="020B0604020202020204" pitchFamily="34" charset="0"/>
                <a:sym typeface="Wingdings" panose="05000000000000000000" pitchFamily="2" charset="2"/>
              </a:rPr>
              <a:t>He  C</a:t>
            </a:r>
            <a:endParaRPr lang="zh-CN" altLang="en-US" sz="3200" b="0" dirty="0" smtClean="0">
              <a:solidFill>
                <a:schemeClr val="bg1"/>
              </a:solidFill>
              <a:latin typeface="Arial" panose="020B0604020202020204" pitchFamily="34" charset="0"/>
            </a:endParaRPr>
          </a:p>
        </p:txBody>
      </p:sp>
      <p:sp>
        <p:nvSpPr>
          <p:cNvPr id="48131" name="Rectangle 3"/>
          <p:cNvSpPr>
            <a:spLocks noGrp="1" noChangeArrowheads="1"/>
          </p:cNvSpPr>
          <p:nvPr>
            <p:ph type="body" idx="4294967295"/>
          </p:nvPr>
        </p:nvSpPr>
        <p:spPr>
          <a:xfrm>
            <a:off x="179388" y="476673"/>
            <a:ext cx="8763000" cy="1728192"/>
          </a:xfrm>
        </p:spPr>
        <p:txBody>
          <a:bodyPr/>
          <a:lstStyle/>
          <a:p>
            <a:r>
              <a:rPr lang="zh-CN" altLang="en-US" dirty="0" smtClean="0"/>
              <a:t>随着</a:t>
            </a:r>
            <a:r>
              <a:rPr lang="zh-CN" altLang="en-US" dirty="0" smtClean="0">
                <a:solidFill>
                  <a:srgbClr val="FFFF00"/>
                </a:solidFill>
              </a:rPr>
              <a:t>红巨星</a:t>
            </a:r>
            <a:r>
              <a:rPr lang="zh-CN" altLang="en-US" dirty="0" smtClean="0"/>
              <a:t>的演化，氦核的质量增加、体积变小，同时</a:t>
            </a:r>
            <a:r>
              <a:rPr lang="zh-CN" altLang="en-US" dirty="0" smtClean="0">
                <a:solidFill>
                  <a:srgbClr val="FFFF00"/>
                </a:solidFill>
              </a:rPr>
              <a:t>温度加速攀升</a:t>
            </a:r>
            <a:endParaRPr lang="zh-CN" altLang="en-US" dirty="0" smtClean="0"/>
          </a:p>
          <a:p>
            <a:r>
              <a:rPr lang="zh-CN" altLang="en-US" dirty="0" smtClean="0"/>
              <a:t>当氦核的温度攀升到 </a:t>
            </a:r>
            <a:r>
              <a:rPr lang="en-US" altLang="zh-CN" dirty="0" smtClean="0"/>
              <a:t>~1</a:t>
            </a:r>
            <a:r>
              <a:rPr lang="zh-CN" altLang="en-US" dirty="0" smtClean="0"/>
              <a:t>亿 </a:t>
            </a:r>
            <a:r>
              <a:rPr lang="en-US" altLang="zh-CN" dirty="0" smtClean="0"/>
              <a:t>K </a:t>
            </a:r>
            <a:r>
              <a:rPr lang="zh-CN" altLang="en-US" dirty="0" smtClean="0"/>
              <a:t>时，</a:t>
            </a:r>
            <a:r>
              <a:rPr lang="zh-CN" altLang="en-US" dirty="0" smtClean="0">
                <a:solidFill>
                  <a:srgbClr val="FFFF00"/>
                </a:solidFill>
              </a:rPr>
              <a:t>氦燃烧</a:t>
            </a:r>
            <a:r>
              <a:rPr lang="zh-CN" altLang="en-US" dirty="0" smtClean="0"/>
              <a:t>开始</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348880"/>
            <a:ext cx="8221930" cy="286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algn="ctr"/>
            <a:r>
              <a:rPr lang="zh-CN" altLang="en-US" sz="4000" b="0" dirty="0" smtClean="0">
                <a:sym typeface="Wingdings" panose="05000000000000000000" pitchFamily="2" charset="2"/>
              </a:rPr>
              <a:t>简并物质是很好的热导体</a:t>
            </a:r>
          </a:p>
        </p:txBody>
      </p:sp>
      <p:sp>
        <p:nvSpPr>
          <p:cNvPr id="50179" name="Rectangle 3"/>
          <p:cNvSpPr>
            <a:spLocks noGrp="1" noChangeArrowheads="1"/>
          </p:cNvSpPr>
          <p:nvPr>
            <p:ph type="body" idx="4294967295"/>
          </p:nvPr>
        </p:nvSpPr>
        <p:spPr>
          <a:xfrm>
            <a:off x="179388" y="1052737"/>
            <a:ext cx="8763000" cy="5472608"/>
          </a:xfrm>
        </p:spPr>
        <p:txBody>
          <a:bodyPr/>
          <a:lstStyle/>
          <a:p>
            <a:pPr eaLnBrk="1" hangingPunct="1"/>
            <a:r>
              <a:rPr lang="en-US" altLang="zh-CN" dirty="0" smtClean="0">
                <a:sym typeface="Wingdings" panose="05000000000000000000" pitchFamily="2" charset="2"/>
              </a:rPr>
              <a:t>He</a:t>
            </a:r>
            <a:r>
              <a:rPr lang="zh-CN" altLang="en-US" dirty="0" smtClean="0"/>
              <a:t>核中心首先燃烧</a:t>
            </a:r>
            <a:endParaRPr lang="en-US" altLang="zh-CN" dirty="0" smtClean="0"/>
          </a:p>
          <a:p>
            <a:pPr eaLnBrk="1" hangingPunct="1"/>
            <a:r>
              <a:rPr lang="zh-CN" altLang="en-US" dirty="0" smtClean="0"/>
              <a:t>很快导致</a:t>
            </a:r>
            <a:r>
              <a:rPr lang="zh-CN" altLang="en-US" dirty="0" smtClean="0">
                <a:sym typeface="Wingdings" panose="05000000000000000000" pitchFamily="2" charset="2"/>
              </a:rPr>
              <a:t>整个</a:t>
            </a:r>
            <a:r>
              <a:rPr lang="en-US" altLang="zh-CN" dirty="0" smtClean="0">
                <a:sym typeface="Wingdings" panose="05000000000000000000" pitchFamily="2" charset="2"/>
              </a:rPr>
              <a:t>He</a:t>
            </a:r>
            <a:r>
              <a:rPr lang="zh-CN" altLang="en-US" dirty="0" smtClean="0"/>
              <a:t>核的</a:t>
            </a:r>
            <a:r>
              <a:rPr lang="zh-CN" altLang="en-US" dirty="0" smtClean="0">
                <a:solidFill>
                  <a:srgbClr val="FFFF00"/>
                </a:solidFill>
              </a:rPr>
              <a:t>温度相同</a:t>
            </a:r>
            <a:r>
              <a:rPr lang="zh-CN" altLang="en-US" dirty="0" smtClean="0"/>
              <a:t>，引起</a:t>
            </a:r>
            <a:r>
              <a:rPr lang="zh-CN" altLang="en-US" dirty="0" smtClean="0">
                <a:solidFill>
                  <a:srgbClr val="FFFF00"/>
                </a:solidFill>
                <a:sym typeface="Wingdings" panose="05000000000000000000" pitchFamily="2" charset="2"/>
              </a:rPr>
              <a:t>整个</a:t>
            </a:r>
            <a:r>
              <a:rPr lang="en-US" altLang="zh-CN" dirty="0" smtClean="0">
                <a:solidFill>
                  <a:srgbClr val="FFFF00"/>
                </a:solidFill>
                <a:sym typeface="Wingdings" panose="05000000000000000000" pitchFamily="2" charset="2"/>
              </a:rPr>
              <a:t>He</a:t>
            </a:r>
            <a:r>
              <a:rPr lang="zh-CN" altLang="en-US" dirty="0" smtClean="0">
                <a:solidFill>
                  <a:srgbClr val="FFFF00"/>
                </a:solidFill>
              </a:rPr>
              <a:t>核</a:t>
            </a:r>
            <a:r>
              <a:rPr lang="zh-CN" altLang="en-US" dirty="0" smtClean="0">
                <a:solidFill>
                  <a:srgbClr val="FFFF00"/>
                </a:solidFill>
                <a:sym typeface="Wingdings" panose="05000000000000000000" pitchFamily="2" charset="2"/>
              </a:rPr>
              <a:t>燃烧</a:t>
            </a:r>
            <a:endParaRPr lang="en-US" altLang="zh-CN" dirty="0" smtClean="0">
              <a:solidFill>
                <a:srgbClr val="FFFF00"/>
              </a:solidFill>
              <a:sym typeface="Wingdings" panose="05000000000000000000" pitchFamily="2" charset="2"/>
            </a:endParaRPr>
          </a:p>
          <a:p>
            <a:pPr eaLnBrk="1" hangingPunct="1"/>
            <a:endParaRPr lang="en-US" altLang="zh-CN" dirty="0" smtClean="0">
              <a:sym typeface="Wingdings" panose="05000000000000000000" pitchFamily="2" charset="2"/>
            </a:endParaRPr>
          </a:p>
          <a:p>
            <a:pPr eaLnBrk="1" hangingPunct="1"/>
            <a:r>
              <a:rPr lang="en-US" altLang="zh-CN" dirty="0" smtClean="0">
                <a:sym typeface="Wingdings" panose="05000000000000000000" pitchFamily="2" charset="2"/>
              </a:rPr>
              <a:t>He</a:t>
            </a:r>
            <a:r>
              <a:rPr lang="zh-CN" altLang="en-US" dirty="0" smtClean="0"/>
              <a:t>核是</a:t>
            </a:r>
            <a:r>
              <a:rPr lang="zh-CN" altLang="en-US" dirty="0" smtClean="0">
                <a:solidFill>
                  <a:srgbClr val="FFFF00"/>
                </a:solidFill>
              </a:rPr>
              <a:t>电子</a:t>
            </a:r>
            <a:r>
              <a:rPr lang="zh-CN" altLang="en-US" dirty="0" smtClean="0">
                <a:solidFill>
                  <a:srgbClr val="FFFF00"/>
                </a:solidFill>
                <a:sym typeface="Wingdings" panose="05000000000000000000" pitchFamily="2" charset="2"/>
              </a:rPr>
              <a:t>简并</a:t>
            </a:r>
            <a:r>
              <a:rPr lang="zh-CN" altLang="en-US" dirty="0" smtClean="0">
                <a:sym typeface="Wingdings" panose="05000000000000000000" pitchFamily="2" charset="2"/>
              </a:rPr>
              <a:t>的，</a:t>
            </a:r>
            <a:r>
              <a:rPr lang="en-US" altLang="zh-CN" dirty="0" smtClean="0">
                <a:sym typeface="Wingdings" panose="05000000000000000000" pitchFamily="2" charset="2"/>
              </a:rPr>
              <a:t>He</a:t>
            </a:r>
            <a:r>
              <a:rPr lang="zh-CN" altLang="en-US" dirty="0" smtClean="0">
                <a:sym typeface="Wingdings" panose="05000000000000000000" pitchFamily="2" charset="2"/>
              </a:rPr>
              <a:t>燃烧虽然加热</a:t>
            </a:r>
            <a:r>
              <a:rPr lang="en-US" altLang="zh-CN" dirty="0" smtClean="0">
                <a:sym typeface="Wingdings" panose="05000000000000000000" pitchFamily="2" charset="2"/>
              </a:rPr>
              <a:t>He</a:t>
            </a:r>
            <a:r>
              <a:rPr lang="zh-CN" altLang="en-US" dirty="0" smtClean="0"/>
              <a:t>核，但</a:t>
            </a:r>
            <a:r>
              <a:rPr lang="en-US" altLang="zh-CN" dirty="0" smtClean="0">
                <a:sym typeface="Wingdings" panose="05000000000000000000" pitchFamily="2" charset="2"/>
              </a:rPr>
              <a:t>He</a:t>
            </a:r>
            <a:r>
              <a:rPr lang="zh-CN" altLang="en-US" dirty="0" smtClean="0"/>
              <a:t>核的</a:t>
            </a:r>
            <a:r>
              <a:rPr lang="zh-CN" altLang="en-US" dirty="0" smtClean="0">
                <a:solidFill>
                  <a:srgbClr val="FFFF00"/>
                </a:solidFill>
              </a:rPr>
              <a:t>热压不升高</a:t>
            </a:r>
            <a:endParaRPr lang="en-US" altLang="zh-CN" dirty="0" smtClean="0">
              <a:solidFill>
                <a:srgbClr val="FFFF00"/>
              </a:solidFill>
            </a:endParaRPr>
          </a:p>
          <a:p>
            <a:pPr eaLnBrk="1" hangingPunct="1"/>
            <a:endParaRPr lang="en-US" altLang="zh-CN" dirty="0" smtClean="0">
              <a:sym typeface="Wingdings" panose="05000000000000000000" pitchFamily="2" charset="2"/>
            </a:endParaRPr>
          </a:p>
          <a:p>
            <a:pPr eaLnBrk="1" hangingPunct="1"/>
            <a:r>
              <a:rPr lang="en-US" altLang="zh-CN" dirty="0" smtClean="0">
                <a:sym typeface="Wingdings" panose="05000000000000000000" pitchFamily="2" charset="2"/>
              </a:rPr>
              <a:t>He</a:t>
            </a:r>
            <a:r>
              <a:rPr lang="zh-CN" altLang="en-US" dirty="0" smtClean="0"/>
              <a:t>核</a:t>
            </a:r>
            <a:r>
              <a:rPr lang="zh-CN" altLang="en-US" dirty="0" smtClean="0">
                <a:solidFill>
                  <a:srgbClr val="FFFF00"/>
                </a:solidFill>
              </a:rPr>
              <a:t>温度升高</a:t>
            </a:r>
            <a:r>
              <a:rPr lang="zh-CN" altLang="en-US" dirty="0" smtClean="0"/>
              <a:t>，</a:t>
            </a:r>
            <a:r>
              <a:rPr lang="zh-CN" altLang="en-US" dirty="0"/>
              <a:t>但</a:t>
            </a:r>
            <a:r>
              <a:rPr lang="zh-CN" altLang="en-US" dirty="0" smtClean="0">
                <a:solidFill>
                  <a:srgbClr val="FFFF00"/>
                </a:solidFill>
                <a:sym typeface="Wingdings" panose="05000000000000000000" pitchFamily="2" charset="2"/>
              </a:rPr>
              <a:t>不膨胀</a:t>
            </a:r>
            <a:r>
              <a:rPr lang="zh-CN" altLang="en-US" dirty="0">
                <a:solidFill>
                  <a:srgbClr val="FFFF00"/>
                </a:solidFill>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氦原子</a:t>
            </a:r>
            <a:r>
              <a:rPr lang="zh-CN" altLang="en-US" dirty="0" smtClean="0"/>
              <a:t>核之间碰撞更加频繁更加剧烈</a:t>
            </a:r>
            <a:r>
              <a:rPr lang="zh-CN" altLang="en-US" dirty="0"/>
              <a:t> </a:t>
            </a:r>
            <a:r>
              <a:rPr lang="en-US" altLang="zh-CN" dirty="0" smtClean="0">
                <a:sym typeface="Wingdings" panose="05000000000000000000" pitchFamily="2" charset="2"/>
              </a:rPr>
              <a:t> </a:t>
            </a:r>
            <a:r>
              <a:rPr lang="en-US" altLang="zh-CN" dirty="0" smtClean="0">
                <a:solidFill>
                  <a:srgbClr val="FFFF00"/>
                </a:solidFill>
                <a:sym typeface="Wingdings" panose="05000000000000000000" pitchFamily="2" charset="2"/>
              </a:rPr>
              <a:t>He</a:t>
            </a:r>
            <a:r>
              <a:rPr lang="zh-CN" altLang="en-US" dirty="0" smtClean="0">
                <a:solidFill>
                  <a:srgbClr val="FFFF00"/>
                </a:solidFill>
                <a:sym typeface="Wingdings" panose="05000000000000000000" pitchFamily="2" charset="2"/>
              </a:rPr>
              <a:t>燃烧更快更有效</a:t>
            </a:r>
          </a:p>
        </p:txBody>
      </p:sp>
      <p:cxnSp>
        <p:nvCxnSpPr>
          <p:cNvPr id="4" name="直接箭头连接符 3"/>
          <p:cNvCxnSpPr/>
          <p:nvPr/>
        </p:nvCxnSpPr>
        <p:spPr bwMode="auto">
          <a:xfrm flipH="1">
            <a:off x="5940152" y="874713"/>
            <a:ext cx="1584176" cy="866721"/>
          </a:xfrm>
          <a:prstGeom prst="straightConnector1">
            <a:avLst/>
          </a:prstGeom>
          <a:solidFill>
            <a:schemeClr val="accent1"/>
          </a:solidFill>
          <a:ln w="76200" cap="flat" cmpd="sng" algn="ctr">
            <a:solidFill>
              <a:srgbClr val="FF0000"/>
            </a:solidFill>
            <a:prstDash val="solid"/>
            <a:round/>
            <a:headEnd type="none" w="sm" len="sm"/>
            <a:tailEnd type="triangle"/>
          </a:ln>
          <a:effectLst/>
        </p:spPr>
      </p:cxn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4294967295"/>
          </p:nvPr>
        </p:nvSpPr>
        <p:spPr>
          <a:xfrm>
            <a:off x="179388" y="548680"/>
            <a:ext cx="8763000" cy="5690195"/>
          </a:xfrm>
        </p:spPr>
        <p:txBody>
          <a:bodyPr/>
          <a:lstStyle/>
          <a:p>
            <a:pPr eaLnBrk="1" hangingPunct="1"/>
            <a:r>
              <a:rPr lang="zh-CN" altLang="en-US" dirty="0" smtClean="0">
                <a:sym typeface="Wingdings" panose="05000000000000000000" pitchFamily="2" charset="2"/>
              </a:rPr>
              <a:t>简并</a:t>
            </a:r>
            <a:r>
              <a:rPr lang="en-US" altLang="zh-CN" dirty="0" smtClean="0">
                <a:sym typeface="Wingdings" panose="05000000000000000000" pitchFamily="2" charset="2"/>
              </a:rPr>
              <a:t>He</a:t>
            </a:r>
            <a:r>
              <a:rPr lang="zh-CN" altLang="en-US" dirty="0" smtClean="0"/>
              <a:t>核的</a:t>
            </a:r>
            <a:r>
              <a:rPr lang="zh-CN" altLang="en-US" dirty="0" smtClean="0">
                <a:sym typeface="Wingdings" panose="05000000000000000000" pitchFamily="2" charset="2"/>
              </a:rPr>
              <a:t>温度攀升与</a:t>
            </a:r>
            <a:r>
              <a:rPr lang="en-US" altLang="zh-CN" dirty="0" smtClean="0">
                <a:sym typeface="Wingdings" panose="05000000000000000000" pitchFamily="2" charset="2"/>
              </a:rPr>
              <a:t>He</a:t>
            </a:r>
            <a:r>
              <a:rPr lang="zh-CN" altLang="en-US" dirty="0" smtClean="0">
                <a:sym typeface="Wingdings" panose="05000000000000000000" pitchFamily="2" charset="2"/>
              </a:rPr>
              <a:t>燃烧率加快相互促进，以致简并</a:t>
            </a:r>
            <a:r>
              <a:rPr lang="en-US" altLang="zh-CN" dirty="0" smtClean="0">
                <a:sym typeface="Wingdings" panose="05000000000000000000" pitchFamily="2" charset="2"/>
              </a:rPr>
              <a:t>He</a:t>
            </a:r>
            <a:r>
              <a:rPr lang="zh-CN" altLang="en-US" dirty="0" smtClean="0"/>
              <a:t>核</a:t>
            </a:r>
            <a:r>
              <a:rPr lang="zh-CN" altLang="en-US" dirty="0" smtClean="0">
                <a:sym typeface="Wingdings" panose="05000000000000000000" pitchFamily="2" charset="2"/>
              </a:rPr>
              <a:t>的燃烧是失控的，称为</a:t>
            </a:r>
            <a:r>
              <a:rPr lang="zh-CN" altLang="en-US" dirty="0" smtClean="0">
                <a:solidFill>
                  <a:srgbClr val="FFFF00"/>
                </a:solidFill>
                <a:sym typeface="Wingdings" panose="05000000000000000000" pitchFamily="2" charset="2"/>
              </a:rPr>
              <a:t>氦闪</a:t>
            </a:r>
            <a:endParaRPr lang="en-US" altLang="zh-CN" dirty="0" smtClean="0">
              <a:solidFill>
                <a:srgbClr val="FFFF00"/>
              </a:solidFill>
              <a:sym typeface="Wingdings" panose="05000000000000000000" pitchFamily="2" charset="2"/>
            </a:endParaRPr>
          </a:p>
          <a:p>
            <a:pPr lvl="1" eaLnBrk="1" hangingPunct="1"/>
            <a:r>
              <a:rPr lang="en-US" altLang="zh-CN" dirty="0" smtClean="0">
                <a:sym typeface="Wingdings" panose="05000000000000000000" pitchFamily="2" charset="2"/>
              </a:rPr>
              <a:t>T=1</a:t>
            </a:r>
            <a:r>
              <a:rPr lang="zh-CN" altLang="en-US" dirty="0" smtClean="0">
                <a:sym typeface="Wingdings" panose="05000000000000000000" pitchFamily="2" charset="2"/>
              </a:rPr>
              <a:t>亿</a:t>
            </a:r>
            <a:r>
              <a:rPr lang="en-US" altLang="zh-CN" dirty="0" smtClean="0">
                <a:sym typeface="Wingdings" panose="05000000000000000000" pitchFamily="2" charset="2"/>
              </a:rPr>
              <a:t> K  1.1</a:t>
            </a:r>
            <a:r>
              <a:rPr lang="zh-CN" altLang="en-US" dirty="0" smtClean="0">
                <a:sym typeface="Wingdings" panose="05000000000000000000" pitchFamily="2" charset="2"/>
              </a:rPr>
              <a:t>亿 </a:t>
            </a:r>
            <a:r>
              <a:rPr lang="en-US" altLang="zh-CN" dirty="0" smtClean="0">
                <a:sym typeface="Wingdings" panose="05000000000000000000" pitchFamily="2" charset="2"/>
              </a:rPr>
              <a:t>K: </a:t>
            </a:r>
            <a:r>
              <a:rPr lang="zh-CN" altLang="en-US" dirty="0" smtClean="0">
                <a:sym typeface="Wingdings" panose="05000000000000000000" pitchFamily="2" charset="2"/>
              </a:rPr>
              <a:t>反应率增加40倍</a:t>
            </a:r>
            <a:endParaRPr lang="en-US" altLang="zh-CN" dirty="0" smtClean="0">
              <a:sym typeface="Wingdings" panose="05000000000000000000" pitchFamily="2" charset="2"/>
            </a:endParaRPr>
          </a:p>
          <a:p>
            <a:pPr lvl="1" eaLnBrk="1" hangingPunct="1"/>
            <a:r>
              <a:rPr lang="en-US" altLang="zh-CN" dirty="0" smtClean="0">
                <a:sym typeface="Wingdings" panose="05000000000000000000" pitchFamily="2" charset="2"/>
              </a:rPr>
              <a:t> T=2</a:t>
            </a:r>
            <a:r>
              <a:rPr lang="zh-CN" altLang="en-US" dirty="0" smtClean="0">
                <a:sym typeface="Wingdings" panose="05000000000000000000" pitchFamily="2" charset="2"/>
              </a:rPr>
              <a:t>亿</a:t>
            </a:r>
            <a:r>
              <a:rPr lang="en-US" altLang="zh-CN" dirty="0" smtClean="0">
                <a:sym typeface="Wingdings" panose="05000000000000000000" pitchFamily="2" charset="2"/>
              </a:rPr>
              <a:t> K  </a:t>
            </a:r>
            <a:r>
              <a:rPr lang="zh-CN" altLang="en-US" dirty="0" smtClean="0">
                <a:sym typeface="Wingdings" panose="05000000000000000000" pitchFamily="2" charset="2"/>
              </a:rPr>
              <a:t>反应率增加</a:t>
            </a:r>
            <a:r>
              <a:rPr lang="en-US" altLang="zh-CN" dirty="0" smtClean="0">
                <a:sym typeface="Wingdings" panose="05000000000000000000" pitchFamily="2" charset="2"/>
              </a:rPr>
              <a:t>4.6</a:t>
            </a:r>
            <a:r>
              <a:rPr lang="zh-CN" altLang="en-US" dirty="0" smtClean="0">
                <a:sym typeface="Wingdings" panose="05000000000000000000" pitchFamily="2" charset="2"/>
              </a:rPr>
              <a:t>亿倍</a:t>
            </a:r>
            <a:endParaRPr lang="en-US" altLang="zh-CN" dirty="0" smtClean="0">
              <a:sym typeface="Wingdings" panose="05000000000000000000" pitchFamily="2" charset="2"/>
            </a:endParaRPr>
          </a:p>
          <a:p>
            <a:pPr eaLnBrk="1" hangingPunct="1"/>
            <a:endParaRPr lang="en-US" altLang="zh-CN" dirty="0" smtClean="0">
              <a:sym typeface="Wingdings" panose="05000000000000000000" pitchFamily="2" charset="2"/>
            </a:endParaRPr>
          </a:p>
          <a:p>
            <a:pPr eaLnBrk="1" hangingPunct="1"/>
            <a:r>
              <a:rPr lang="zh-CN" altLang="en-US" dirty="0" smtClean="0">
                <a:sym typeface="Wingdings" panose="05000000000000000000" pitchFamily="2" charset="2"/>
              </a:rPr>
              <a:t>失控燃烧使得</a:t>
            </a:r>
            <a:r>
              <a:rPr lang="en-US" altLang="zh-CN" dirty="0" smtClean="0">
                <a:sym typeface="Wingdings" panose="05000000000000000000" pitchFamily="2" charset="2"/>
              </a:rPr>
              <a:t>He</a:t>
            </a:r>
            <a:r>
              <a:rPr lang="zh-CN" altLang="en-US" dirty="0" smtClean="0"/>
              <a:t>核的</a:t>
            </a:r>
            <a:r>
              <a:rPr lang="zh-CN" altLang="en-US" dirty="0" smtClean="0">
                <a:sym typeface="Wingdings" panose="05000000000000000000" pitchFamily="2" charset="2"/>
              </a:rPr>
              <a:t>温度急剧攀升</a:t>
            </a:r>
            <a:endParaRPr lang="en-US" altLang="zh-CN" dirty="0" smtClean="0">
              <a:sym typeface="Wingdings" panose="05000000000000000000" pitchFamily="2" charset="2"/>
            </a:endParaRPr>
          </a:p>
          <a:p>
            <a:pPr eaLnBrk="1" hangingPunct="1"/>
            <a:endParaRPr lang="en-US" altLang="zh-CN" dirty="0" smtClean="0">
              <a:sym typeface="Wingdings" panose="05000000000000000000" pitchFamily="2" charset="2"/>
            </a:endParaRPr>
          </a:p>
          <a:p>
            <a:pPr eaLnBrk="1" hangingPunct="1"/>
            <a:r>
              <a:rPr lang="zh-CN" altLang="en-US" dirty="0" smtClean="0">
                <a:sym typeface="Wingdings" panose="05000000000000000000" pitchFamily="2" charset="2"/>
              </a:rPr>
              <a:t>最终，</a:t>
            </a:r>
            <a:r>
              <a:rPr lang="en-US" altLang="zh-CN" dirty="0" smtClean="0">
                <a:sym typeface="Wingdings" panose="05000000000000000000" pitchFamily="2" charset="2"/>
              </a:rPr>
              <a:t>He</a:t>
            </a:r>
            <a:r>
              <a:rPr lang="zh-CN" altLang="en-US" dirty="0" smtClean="0"/>
              <a:t>核的</a:t>
            </a:r>
            <a:r>
              <a:rPr lang="zh-CN" altLang="en-US" dirty="0" smtClean="0">
                <a:solidFill>
                  <a:srgbClr val="00FF00"/>
                </a:solidFill>
                <a:sym typeface="Wingdings" panose="05000000000000000000" pitchFamily="2" charset="2"/>
              </a:rPr>
              <a:t>热压 </a:t>
            </a:r>
            <a:r>
              <a:rPr lang="zh-CN" altLang="en-US" dirty="0" smtClean="0">
                <a:solidFill>
                  <a:srgbClr val="FFFF00"/>
                </a:solidFill>
                <a:sym typeface="Wingdings" panose="05000000000000000000" pitchFamily="2" charset="2"/>
              </a:rPr>
              <a:t>大于 </a:t>
            </a:r>
            <a:r>
              <a:rPr lang="zh-CN" altLang="en-US" dirty="0" smtClean="0">
                <a:solidFill>
                  <a:srgbClr val="00FF00"/>
                </a:solidFill>
                <a:sym typeface="Wingdings" panose="05000000000000000000" pitchFamily="2" charset="2"/>
              </a:rPr>
              <a:t>简并压，</a:t>
            </a:r>
            <a:r>
              <a:rPr lang="zh-CN" altLang="en-US" dirty="0" smtClean="0">
                <a:sym typeface="Wingdings" panose="05000000000000000000" pitchFamily="2" charset="2"/>
              </a:rPr>
              <a:t>导致</a:t>
            </a:r>
            <a:r>
              <a:rPr lang="en-US" altLang="zh-CN" dirty="0" smtClean="0">
                <a:sym typeface="Wingdings" panose="05000000000000000000" pitchFamily="2" charset="2"/>
              </a:rPr>
              <a:t>He</a:t>
            </a:r>
            <a:r>
              <a:rPr lang="zh-CN" altLang="en-US" dirty="0" smtClean="0"/>
              <a:t>核内爆，</a:t>
            </a:r>
            <a:r>
              <a:rPr lang="zh-CN" altLang="en-US" dirty="0" smtClean="0">
                <a:sym typeface="Wingdings" panose="05000000000000000000" pitchFamily="2" charset="2"/>
              </a:rPr>
              <a:t>膨胀冷却，电子简并很快被解除</a:t>
            </a:r>
            <a:endParaRPr lang="zh-CN" altLang="en-US"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744464" y="3717032"/>
            <a:ext cx="7777112" cy="1584176"/>
          </a:xfrm>
        </p:spPr>
        <p:txBody>
          <a:bodyPr/>
          <a:lstStyle/>
          <a:p>
            <a:pPr algn="ctr"/>
            <a:r>
              <a:rPr lang="zh-CN" altLang="en-US" sz="3600" b="0" dirty="0" smtClean="0"/>
              <a:t>氦闪</a:t>
            </a:r>
            <a:r>
              <a:rPr lang="zh-CN" altLang="en-US" sz="3600" b="0" dirty="0"/>
              <a:t>不仅</a:t>
            </a:r>
            <a:r>
              <a:rPr lang="zh-CN" altLang="en-US" sz="3600" b="0" dirty="0" smtClean="0"/>
              <a:t>没能引起恒星变亮，反而使恒星变暗</a:t>
            </a:r>
          </a:p>
        </p:txBody>
      </p:sp>
      <p:sp>
        <p:nvSpPr>
          <p:cNvPr id="54275" name="Rectangle 3"/>
          <p:cNvSpPr>
            <a:spLocks noGrp="1" noChangeArrowheads="1"/>
          </p:cNvSpPr>
          <p:nvPr>
            <p:ph type="body" idx="4294967295"/>
          </p:nvPr>
        </p:nvSpPr>
        <p:spPr>
          <a:xfrm>
            <a:off x="251520" y="764704"/>
            <a:ext cx="8763000" cy="3024188"/>
          </a:xfrm>
        </p:spPr>
        <p:txBody>
          <a:bodyPr/>
          <a:lstStyle/>
          <a:p>
            <a:pPr eaLnBrk="1" hangingPunct="1"/>
            <a:r>
              <a:rPr lang="en-US" altLang="zh-CN" dirty="0" smtClean="0"/>
              <a:t>He</a:t>
            </a:r>
            <a:r>
              <a:rPr lang="zh-CN" altLang="en-US" dirty="0" smtClean="0"/>
              <a:t>闪所产生的巨大能量用来抗衡引力和膨胀 </a:t>
            </a:r>
            <a:r>
              <a:rPr lang="en-US" altLang="zh-CN" dirty="0" smtClean="0"/>
              <a:t>He</a:t>
            </a:r>
            <a:r>
              <a:rPr lang="zh-CN" altLang="en-US" dirty="0" smtClean="0"/>
              <a:t>核</a:t>
            </a:r>
            <a:endParaRPr lang="zh-CN" altLang="en-US" dirty="0" smtClean="0">
              <a:sym typeface="Wingdings" panose="05000000000000000000" pitchFamily="2" charset="2"/>
            </a:endParaRPr>
          </a:p>
          <a:p>
            <a:pPr eaLnBrk="1" hangingPunct="1"/>
            <a:r>
              <a:rPr lang="zh-CN" altLang="en-US" dirty="0" smtClean="0">
                <a:sym typeface="Wingdings" panose="05000000000000000000" pitchFamily="2" charset="2"/>
              </a:rPr>
              <a:t>氦闪后，</a:t>
            </a:r>
            <a:r>
              <a:rPr lang="en-US" altLang="zh-CN" dirty="0" smtClean="0">
                <a:sym typeface="Wingdings" panose="05000000000000000000" pitchFamily="2" charset="2"/>
              </a:rPr>
              <a:t>He</a:t>
            </a:r>
            <a:r>
              <a:rPr lang="zh-CN" altLang="en-US" dirty="0" smtClean="0">
                <a:sym typeface="Wingdings" panose="05000000000000000000" pitchFamily="2" charset="2"/>
              </a:rPr>
              <a:t>核和</a:t>
            </a:r>
            <a:r>
              <a:rPr lang="en-US" altLang="zh-CN" dirty="0" smtClean="0">
                <a:sym typeface="Wingdings" panose="05000000000000000000" pitchFamily="2" charset="2"/>
              </a:rPr>
              <a:t>H</a:t>
            </a:r>
            <a:r>
              <a:rPr lang="zh-CN" altLang="en-US" dirty="0" smtClean="0">
                <a:sym typeface="Wingdings" panose="05000000000000000000" pitchFamily="2" charset="2"/>
              </a:rPr>
              <a:t>壳层的引力减弱，对应的压力减小，导致核反应率明显降低 ，恒星光度明显下降</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pPr algn="ctr" eaLnBrk="1" hangingPunct="1"/>
            <a:r>
              <a:rPr lang="zh-CN" altLang="en-US" b="0" dirty="0" smtClean="0"/>
              <a:t>本讲内容</a:t>
            </a:r>
          </a:p>
        </p:txBody>
      </p:sp>
      <p:sp>
        <p:nvSpPr>
          <p:cNvPr id="16387" name="Rectangle 1027"/>
          <p:cNvSpPr>
            <a:spLocks noGrp="1" noChangeArrowheads="1"/>
          </p:cNvSpPr>
          <p:nvPr>
            <p:ph type="body" idx="1"/>
          </p:nvPr>
        </p:nvSpPr>
        <p:spPr>
          <a:xfrm>
            <a:off x="2627785" y="1700808"/>
            <a:ext cx="4536504" cy="4104109"/>
          </a:xfrm>
        </p:spPr>
        <p:txBody>
          <a:bodyPr/>
          <a:lstStyle/>
          <a:p>
            <a:pPr marL="609600" indent="-609600" eaLnBrk="1" hangingPunct="1">
              <a:buFont typeface="Wingdings" panose="05000000000000000000" pitchFamily="2" charset="2"/>
              <a:buAutoNum type="arabicPeriod"/>
            </a:pPr>
            <a:r>
              <a:rPr lang="zh-CN" altLang="en-US" dirty="0" smtClean="0"/>
              <a:t>亚巨星与红巨星</a:t>
            </a:r>
          </a:p>
          <a:p>
            <a:pPr marL="609600" indent="-609600" eaLnBrk="1" hangingPunct="1">
              <a:buFont typeface="Wingdings" panose="05000000000000000000" pitchFamily="2" charset="2"/>
              <a:buAutoNum type="arabicPeriod"/>
            </a:pPr>
            <a:r>
              <a:rPr lang="zh-CN" altLang="en-US" dirty="0" smtClean="0"/>
              <a:t>氦燃烧与氦闪</a:t>
            </a:r>
          </a:p>
          <a:p>
            <a:pPr marL="609600" indent="-609600" eaLnBrk="1" hangingPunct="1">
              <a:buFont typeface="Wingdings" panose="05000000000000000000" pitchFamily="2" charset="2"/>
              <a:buAutoNum type="arabicPeriod"/>
            </a:pPr>
            <a:r>
              <a:rPr lang="zh-CN" altLang="en-US" dirty="0" smtClean="0"/>
              <a:t>行星状星云</a:t>
            </a:r>
          </a:p>
          <a:p>
            <a:pPr marL="609600" indent="-609600" eaLnBrk="1" hangingPunct="1">
              <a:buFont typeface="Wingdings" panose="05000000000000000000" pitchFamily="2" charset="2"/>
              <a:buAutoNum type="arabicPeriod"/>
            </a:pPr>
            <a:r>
              <a:rPr lang="zh-CN" altLang="en-US" dirty="0" smtClean="0"/>
              <a:t>白矮星</a:t>
            </a:r>
            <a:endParaRPr lang="en-US" altLang="zh-CN" dirty="0" smtClean="0"/>
          </a:p>
          <a:p>
            <a:pPr marL="609600" indent="-609600" eaLnBrk="1" hangingPunct="1">
              <a:buFont typeface="Wingdings" panose="05000000000000000000" pitchFamily="2" charset="2"/>
              <a:buAutoNum type="arabicPeriod"/>
            </a:pPr>
            <a:endParaRPr lang="zh-CN" altLang="en-US" dirty="0" smtClean="0"/>
          </a:p>
          <a:p>
            <a:pPr marL="609600" indent="-609600" eaLnBrk="1" hangingPunct="1">
              <a:buFont typeface="Wingdings" panose="05000000000000000000" pitchFamily="2" charset="2"/>
              <a:buAutoNum type="arabicPeriod"/>
            </a:pPr>
            <a:r>
              <a:rPr lang="zh-CN" altLang="en-US" dirty="0" smtClean="0"/>
              <a:t>低质量双星的演化</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4294967295"/>
          </p:nvPr>
        </p:nvSpPr>
        <p:spPr>
          <a:xfrm>
            <a:off x="179388" y="260351"/>
            <a:ext cx="8763000" cy="1512465"/>
          </a:xfrm>
        </p:spPr>
        <p:txBody>
          <a:bodyPr/>
          <a:lstStyle/>
          <a:p>
            <a:pPr marL="0" indent="0">
              <a:buNone/>
            </a:pPr>
            <a:r>
              <a:rPr lang="zh-CN" altLang="en-US" dirty="0">
                <a:sym typeface="Wingdings" panose="05000000000000000000" pitchFamily="2" charset="2"/>
              </a:rPr>
              <a:t>氦闪</a:t>
            </a:r>
            <a:r>
              <a:rPr lang="zh-CN" altLang="en-US" dirty="0" smtClean="0">
                <a:sym typeface="Wingdings" panose="05000000000000000000" pitchFamily="2" charset="2"/>
              </a:rPr>
              <a:t>后，</a:t>
            </a:r>
            <a:r>
              <a:rPr lang="zh-CN" altLang="en-US" dirty="0" smtClean="0"/>
              <a:t>恒星在</a:t>
            </a:r>
            <a:r>
              <a:rPr lang="en-US" altLang="zh-CN" dirty="0" smtClean="0"/>
              <a:t>HR</a:t>
            </a:r>
            <a:r>
              <a:rPr lang="zh-CN" altLang="en-US" dirty="0" smtClean="0"/>
              <a:t>图上</a:t>
            </a:r>
            <a:r>
              <a:rPr lang="zh-CN" altLang="en-US" dirty="0" smtClean="0">
                <a:solidFill>
                  <a:srgbClr val="FFFF00"/>
                </a:solidFill>
              </a:rPr>
              <a:t>降落</a:t>
            </a:r>
            <a:r>
              <a:rPr lang="zh-CN" altLang="en-US" dirty="0" smtClean="0"/>
              <a:t>为</a:t>
            </a:r>
            <a:r>
              <a:rPr lang="zh-CN" altLang="en-US" dirty="0" smtClean="0">
                <a:solidFill>
                  <a:srgbClr val="FFFF00"/>
                </a:solidFill>
              </a:rPr>
              <a:t>水平支 </a:t>
            </a:r>
            <a:r>
              <a:rPr lang="en-US" altLang="zh-CN" dirty="0" smtClean="0">
                <a:solidFill>
                  <a:srgbClr val="FFFF00"/>
                </a:solidFill>
              </a:rPr>
              <a:t>[HB] </a:t>
            </a:r>
            <a:r>
              <a:rPr lang="zh-CN" altLang="en-US" dirty="0" smtClean="0">
                <a:solidFill>
                  <a:srgbClr val="FFFF00"/>
                </a:solidFill>
              </a:rPr>
              <a:t>恒星</a:t>
            </a:r>
            <a:r>
              <a:rPr lang="zh-CN" altLang="en-US" dirty="0" smtClean="0"/>
              <a:t>，</a:t>
            </a:r>
            <a:r>
              <a:rPr lang="zh-CN" altLang="en-US" dirty="0" smtClean="0">
                <a:sym typeface="Wingdings" panose="05000000000000000000" pitchFamily="2" charset="2"/>
              </a:rPr>
              <a:t>进入新的稳定态</a:t>
            </a:r>
            <a:r>
              <a:rPr lang="zh-CN" altLang="en-US" dirty="0" smtClean="0"/>
              <a:t>，</a:t>
            </a:r>
            <a:r>
              <a:rPr lang="zh-CN" altLang="en-US" dirty="0" smtClean="0">
                <a:sym typeface="Wingdings" panose="05000000000000000000" pitchFamily="2" charset="2"/>
              </a:rPr>
              <a:t>光度仅有</a:t>
            </a:r>
            <a:r>
              <a:rPr lang="en-US" altLang="zh-CN" dirty="0" smtClean="0">
                <a:sym typeface="Wingdings" panose="05000000000000000000" pitchFamily="2" charset="2"/>
              </a:rPr>
              <a:t>He</a:t>
            </a:r>
            <a:r>
              <a:rPr lang="zh-CN" altLang="en-US" dirty="0" smtClean="0">
                <a:sym typeface="Wingdings" panose="05000000000000000000" pitchFamily="2" charset="2"/>
              </a:rPr>
              <a:t>闪时的</a:t>
            </a:r>
            <a:r>
              <a:rPr lang="en-US" altLang="zh-CN" dirty="0" smtClean="0">
                <a:sym typeface="Wingdings" panose="05000000000000000000" pitchFamily="2" charset="2"/>
              </a:rPr>
              <a:t>~1/100</a:t>
            </a:r>
            <a:r>
              <a:rPr lang="zh-CN" altLang="en-US" dirty="0" smtClean="0">
                <a:sym typeface="Wingdings" panose="05000000000000000000" pitchFamily="2" charset="2"/>
              </a:rPr>
              <a:t>，恒星（包层）收缩，表面温度上升</a:t>
            </a:r>
          </a:p>
        </p:txBody>
      </p:sp>
      <p:pic>
        <p:nvPicPr>
          <p:cNvPr id="563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44675"/>
            <a:ext cx="8278812"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algn="ctr"/>
            <a:r>
              <a:rPr lang="en-US" altLang="zh-CN" sz="4400" dirty="0" smtClean="0">
                <a:latin typeface="Arial" panose="020B0604020202020204" pitchFamily="34" charset="0"/>
              </a:rPr>
              <a:t>3</a:t>
            </a:r>
            <a:r>
              <a:rPr lang="zh-CN" altLang="en-US" sz="4400" dirty="0" smtClean="0">
                <a:latin typeface="Arial" panose="020B0604020202020204" pitchFamily="34" charset="0"/>
              </a:rPr>
              <a:t>、</a:t>
            </a:r>
            <a:r>
              <a:rPr lang="zh-CN" altLang="en-US" sz="4400" dirty="0" smtClean="0"/>
              <a:t>行星状星云</a:t>
            </a:r>
            <a:endParaRPr lang="zh-CN" altLang="en-US" sz="4400" dirty="0" smtClean="0">
              <a:latin typeface="Arial" panose="020B0604020202020204" pitchFamily="34" charset="0"/>
            </a:endParaRPr>
          </a:p>
        </p:txBody>
      </p:sp>
      <p:sp>
        <p:nvSpPr>
          <p:cNvPr id="58371" name="Rectangle 3"/>
          <p:cNvSpPr>
            <a:spLocks noGrp="1" noChangeArrowheads="1"/>
          </p:cNvSpPr>
          <p:nvPr>
            <p:ph type="body" idx="4294967295"/>
          </p:nvPr>
        </p:nvSpPr>
        <p:spPr/>
        <p:txBody>
          <a:bodyPr/>
          <a:lstStyle/>
          <a:p>
            <a:pPr eaLnBrk="1" hangingPunct="1"/>
            <a:r>
              <a:rPr lang="en-US" altLang="zh-CN" dirty="0" smtClean="0">
                <a:solidFill>
                  <a:srgbClr val="FFFF00"/>
                </a:solidFill>
              </a:rPr>
              <a:t>HB</a:t>
            </a:r>
            <a:r>
              <a:rPr lang="zh-CN" altLang="en-US" dirty="0" smtClean="0">
                <a:solidFill>
                  <a:srgbClr val="FFFF00"/>
                </a:solidFill>
              </a:rPr>
              <a:t>恒星</a:t>
            </a:r>
            <a:r>
              <a:rPr lang="zh-CN" altLang="en-US" dirty="0" smtClean="0"/>
              <a:t>非常类似于</a:t>
            </a:r>
            <a:r>
              <a:rPr lang="en-US" altLang="zh-CN" dirty="0">
                <a:solidFill>
                  <a:srgbClr val="FFFF00"/>
                </a:solidFill>
              </a:rPr>
              <a:t>MS</a:t>
            </a:r>
            <a:r>
              <a:rPr lang="zh-CN" altLang="en-US" dirty="0" smtClean="0">
                <a:solidFill>
                  <a:srgbClr val="FFFF00"/>
                </a:solidFill>
              </a:rPr>
              <a:t>恒星</a:t>
            </a:r>
            <a:r>
              <a:rPr lang="zh-CN" altLang="en-US" dirty="0" smtClean="0"/>
              <a:t>，区别在于</a:t>
            </a:r>
            <a:endParaRPr lang="en-US" altLang="zh-CN" dirty="0" smtClean="0"/>
          </a:p>
          <a:p>
            <a:pPr lvl="1" eaLnBrk="1" hangingPunct="1"/>
            <a:r>
              <a:rPr lang="en-US" altLang="zh-CN" dirty="0" smtClean="0"/>
              <a:t>MS </a:t>
            </a:r>
            <a:r>
              <a:rPr lang="zh-CN" altLang="en-US" dirty="0" smtClean="0"/>
              <a:t>星：在稳定的、非简并的核心，</a:t>
            </a:r>
            <a:r>
              <a:rPr lang="en-US" altLang="zh-CN" dirty="0" smtClean="0"/>
              <a:t>H</a:t>
            </a:r>
            <a:r>
              <a:rPr lang="zh-CN" altLang="en-US" dirty="0" smtClean="0"/>
              <a:t>燃烧为</a:t>
            </a:r>
            <a:r>
              <a:rPr lang="en-US" altLang="zh-CN" dirty="0" smtClean="0"/>
              <a:t>He</a:t>
            </a:r>
          </a:p>
          <a:p>
            <a:pPr lvl="1" eaLnBrk="1" hangingPunct="1"/>
            <a:r>
              <a:rPr lang="en-US" altLang="zh-CN" dirty="0" smtClean="0"/>
              <a:t>HB </a:t>
            </a:r>
            <a:r>
              <a:rPr lang="zh-CN" altLang="en-US" dirty="0" smtClean="0"/>
              <a:t>星：在稳定的、非简并的核心，</a:t>
            </a:r>
            <a:r>
              <a:rPr lang="en-US" altLang="zh-CN" dirty="0" smtClean="0"/>
              <a:t>He</a:t>
            </a:r>
            <a:r>
              <a:rPr lang="zh-CN" altLang="en-US" dirty="0" smtClean="0"/>
              <a:t>燃烧为</a:t>
            </a:r>
            <a:r>
              <a:rPr lang="en-US" altLang="zh-CN" dirty="0" smtClean="0"/>
              <a:t>C (+</a:t>
            </a:r>
            <a:r>
              <a:rPr lang="zh-CN" altLang="en-US" dirty="0" smtClean="0"/>
              <a:t>壳层氢燃烧</a:t>
            </a:r>
            <a:r>
              <a:rPr lang="en-US" altLang="zh-CN" dirty="0" smtClean="0"/>
              <a:t>)</a:t>
            </a:r>
          </a:p>
          <a:p>
            <a:pPr eaLnBrk="1" hangingPunct="1"/>
            <a:r>
              <a:rPr lang="en-US" altLang="zh-CN" dirty="0" smtClean="0">
                <a:solidFill>
                  <a:srgbClr val="FFFF00"/>
                </a:solidFill>
              </a:rPr>
              <a:t>HB</a:t>
            </a:r>
            <a:r>
              <a:rPr lang="zh-CN" altLang="en-US" dirty="0" smtClean="0">
                <a:solidFill>
                  <a:srgbClr val="FFFF00"/>
                </a:solidFill>
              </a:rPr>
              <a:t>星</a:t>
            </a:r>
            <a:r>
              <a:rPr lang="zh-CN" altLang="en-US" dirty="0" smtClean="0"/>
              <a:t>保持稳定仅</a:t>
            </a:r>
            <a:r>
              <a:rPr lang="en-US" altLang="zh-CN" dirty="0" smtClean="0"/>
              <a:t>1</a:t>
            </a:r>
            <a:r>
              <a:rPr lang="zh-CN" altLang="en-US" dirty="0" smtClean="0"/>
              <a:t>亿年 </a:t>
            </a:r>
            <a:r>
              <a:rPr lang="en-US" altLang="zh-CN" dirty="0" smtClean="0"/>
              <a:t>(</a:t>
            </a:r>
            <a:r>
              <a:rPr lang="en-US" altLang="zh-CN" dirty="0" err="1" smtClean="0"/>
              <a:t>He</a:t>
            </a:r>
            <a:r>
              <a:rPr lang="en-US" altLang="zh-CN" dirty="0" err="1" smtClean="0">
                <a:sym typeface="Wingdings" panose="05000000000000000000" pitchFamily="2" charset="2"/>
              </a:rPr>
              <a:t>C</a:t>
            </a:r>
            <a:r>
              <a:rPr lang="en-US" altLang="zh-CN" dirty="0" smtClean="0">
                <a:sym typeface="Wingdings" panose="05000000000000000000" pitchFamily="2" charset="2"/>
              </a:rPr>
              <a:t> + </a:t>
            </a:r>
            <a:r>
              <a:rPr lang="en-US" altLang="zh-CN" dirty="0" err="1" smtClean="0">
                <a:sym typeface="Wingdings" panose="05000000000000000000" pitchFamily="2" charset="2"/>
              </a:rPr>
              <a:t>HHe</a:t>
            </a:r>
            <a:r>
              <a:rPr lang="en-US" altLang="zh-CN" dirty="0" smtClean="0">
                <a:sym typeface="Wingdings" panose="05000000000000000000" pitchFamily="2" charset="2"/>
              </a:rPr>
              <a:t>)：</a:t>
            </a:r>
            <a:endParaRPr lang="zh-CN" altLang="en-US" dirty="0" smtClean="0">
              <a:sym typeface="Wingdings" panose="05000000000000000000" pitchFamily="2" charset="2"/>
            </a:endParaRPr>
          </a:p>
          <a:p>
            <a:pPr lvl="1" eaLnBrk="1" hangingPunct="1"/>
            <a:r>
              <a:rPr lang="zh-CN" altLang="en-US" dirty="0" smtClean="0">
                <a:sym typeface="Wingdings" panose="05000000000000000000" pitchFamily="2" charset="2"/>
              </a:rPr>
              <a:t>核心区的燃料变少</a:t>
            </a:r>
            <a:endParaRPr lang="en-US" altLang="zh-CN" dirty="0" smtClean="0">
              <a:sym typeface="Wingdings" panose="05000000000000000000" pitchFamily="2" charset="2"/>
            </a:endParaRPr>
          </a:p>
          <a:p>
            <a:pPr lvl="1" eaLnBrk="1" hangingPunct="1"/>
            <a:r>
              <a:rPr lang="en-US" altLang="zh-CN" dirty="0">
                <a:sym typeface="Wingdings" panose="05000000000000000000" pitchFamily="2" charset="2"/>
              </a:rPr>
              <a:t>He </a:t>
            </a:r>
            <a:r>
              <a:rPr lang="zh-CN" altLang="en-US" dirty="0">
                <a:sym typeface="Wingdings" panose="05000000000000000000" pitchFamily="2" charset="2"/>
              </a:rPr>
              <a:t>燃烧的能量转换效率比</a:t>
            </a:r>
            <a:r>
              <a:rPr lang="en-US" altLang="zh-CN" dirty="0">
                <a:sym typeface="Wingdings" panose="05000000000000000000" pitchFamily="2" charset="2"/>
              </a:rPr>
              <a:t>H</a:t>
            </a:r>
            <a:r>
              <a:rPr lang="zh-CN" altLang="en-US" dirty="0">
                <a:sym typeface="Wingdings" panose="05000000000000000000" pitchFamily="2" charset="2"/>
              </a:rPr>
              <a:t>低得</a:t>
            </a:r>
            <a:r>
              <a:rPr lang="zh-CN" altLang="en-US" dirty="0" smtClean="0">
                <a:sym typeface="Wingdings" panose="05000000000000000000" pitchFamily="2" charset="2"/>
              </a:rPr>
              <a:t>多</a:t>
            </a:r>
            <a:endParaRPr lang="en-US" altLang="zh-CN" dirty="0" smtClean="0">
              <a:sym typeface="Wingdings" panose="05000000000000000000" pitchFamily="2" charset="2"/>
            </a:endParaRPr>
          </a:p>
          <a:p>
            <a:pPr lvl="1" eaLnBrk="1" hangingPunct="1"/>
            <a:r>
              <a:rPr lang="en-US" altLang="zh-CN" dirty="0" smtClean="0">
                <a:sym typeface="Wingdings" panose="05000000000000000000" pitchFamily="2" charset="2"/>
              </a:rPr>
              <a:t>HB</a:t>
            </a:r>
            <a:r>
              <a:rPr lang="zh-CN" altLang="en-US" dirty="0" smtClean="0">
                <a:sym typeface="Wingdings" panose="05000000000000000000" pitchFamily="2" charset="2"/>
              </a:rPr>
              <a:t>星更亮，要更快消耗燃料</a:t>
            </a:r>
          </a:p>
          <a:p>
            <a:pPr eaLnBrk="1" hangingPunct="1"/>
            <a:r>
              <a:rPr lang="zh-CN" altLang="en-US" dirty="0" smtClean="0">
                <a:solidFill>
                  <a:srgbClr val="FFFF00"/>
                </a:solidFill>
                <a:sym typeface="Wingdings" panose="05000000000000000000" pitchFamily="2" charset="2"/>
              </a:rPr>
              <a:t>核心氦烧完</a:t>
            </a:r>
            <a:r>
              <a:rPr lang="zh-CN" altLang="en-US" dirty="0" smtClean="0">
                <a:sym typeface="Wingdings" panose="05000000000000000000" pitchFamily="2" charset="2"/>
              </a:rPr>
              <a:t>，离开 </a:t>
            </a:r>
            <a:r>
              <a:rPr lang="en-US" altLang="zh-CN" dirty="0" smtClean="0">
                <a:sym typeface="Wingdings" panose="05000000000000000000" pitchFamily="2" charset="2"/>
              </a:rPr>
              <a:t>HB </a:t>
            </a:r>
            <a:r>
              <a:rPr lang="zh-CN" altLang="en-US" dirty="0" smtClean="0">
                <a:sym typeface="Wingdings" panose="05000000000000000000" pitchFamily="2" charset="2"/>
              </a:rPr>
              <a:t>的</a:t>
            </a:r>
            <a:r>
              <a:rPr lang="en-US" altLang="zh-CN" dirty="0" smtClean="0">
                <a:sym typeface="Wingdings" panose="05000000000000000000" pitchFamily="2" charset="2"/>
              </a:rPr>
              <a:t>AGB</a:t>
            </a:r>
            <a:r>
              <a:rPr lang="zh-CN" altLang="en-US" dirty="0" smtClean="0">
                <a:sym typeface="Wingdings" panose="05000000000000000000" pitchFamily="2" charset="2"/>
              </a:rPr>
              <a:t>恒星类似于离开 </a:t>
            </a:r>
            <a:r>
              <a:rPr lang="en-US" altLang="zh-CN" dirty="0" smtClean="0">
                <a:sym typeface="Wingdings" panose="05000000000000000000" pitchFamily="2" charset="2"/>
              </a:rPr>
              <a:t>MS </a:t>
            </a:r>
            <a:r>
              <a:rPr lang="zh-CN" altLang="en-US" dirty="0" smtClean="0">
                <a:sym typeface="Wingdings" panose="05000000000000000000" pitchFamily="2" charset="2"/>
              </a:rPr>
              <a:t>的</a:t>
            </a:r>
            <a:r>
              <a:rPr lang="en-US" altLang="zh-CN" dirty="0" smtClean="0">
                <a:sym typeface="Wingdings" panose="05000000000000000000" pitchFamily="2" charset="2"/>
              </a:rPr>
              <a:t>RGB</a:t>
            </a:r>
            <a:r>
              <a:rPr lang="zh-CN" altLang="en-US" dirty="0" smtClean="0">
                <a:sym typeface="Wingdings" panose="05000000000000000000" pitchFamily="2" charset="2"/>
              </a:rPr>
              <a:t>恒星。</a:t>
            </a:r>
            <a:r>
              <a:rPr lang="zh-CN" altLang="en-US" dirty="0" smtClean="0">
                <a:solidFill>
                  <a:srgbClr val="FFFF00"/>
                </a:solidFill>
                <a:sym typeface="Wingdings" panose="05000000000000000000" pitchFamily="2" charset="2"/>
              </a:rPr>
              <a:t>碳核坍缩</a:t>
            </a:r>
            <a:r>
              <a:rPr lang="zh-CN" altLang="en-US" dirty="0" smtClean="0">
                <a:sym typeface="Wingdings" panose="05000000000000000000" pitchFamily="2" charset="2"/>
              </a:rPr>
              <a:t>，至电子简并</a:t>
            </a:r>
            <a:endParaRPr lang="zh-CN" altLang="en-US" dirty="0" smtClean="0">
              <a:solidFill>
                <a:srgbClr val="FFFF00"/>
              </a:solidFill>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4294967295"/>
          </p:nvPr>
        </p:nvSpPr>
        <p:spPr>
          <a:xfrm>
            <a:off x="179388" y="333375"/>
            <a:ext cx="8763000" cy="1685925"/>
          </a:xfrm>
        </p:spPr>
        <p:txBody>
          <a:bodyPr/>
          <a:lstStyle/>
          <a:p>
            <a:pPr marL="0" indent="0">
              <a:buNone/>
            </a:pPr>
            <a:r>
              <a:rPr lang="zh-CN" altLang="en-US" dirty="0" smtClean="0"/>
              <a:t>随着</a:t>
            </a:r>
            <a:r>
              <a:rPr lang="zh-CN" altLang="en-US" dirty="0" smtClean="0">
                <a:solidFill>
                  <a:srgbClr val="FFFF00"/>
                </a:solidFill>
              </a:rPr>
              <a:t>电子简并</a:t>
            </a:r>
            <a:r>
              <a:rPr lang="en-US" altLang="zh-CN" dirty="0" smtClean="0">
                <a:solidFill>
                  <a:srgbClr val="FFFF00"/>
                </a:solidFill>
              </a:rPr>
              <a:t>C</a:t>
            </a:r>
            <a:r>
              <a:rPr lang="zh-CN" altLang="en-US" dirty="0" smtClean="0">
                <a:solidFill>
                  <a:srgbClr val="FFFF00"/>
                </a:solidFill>
              </a:rPr>
              <a:t>核</a:t>
            </a:r>
            <a:r>
              <a:rPr lang="zh-CN" altLang="en-US" dirty="0" smtClean="0"/>
              <a:t>的增长，恒星再次加速变亮、变大、变红，在</a:t>
            </a:r>
            <a:r>
              <a:rPr lang="en-US" altLang="zh-CN" dirty="0" smtClean="0"/>
              <a:t>H-R</a:t>
            </a:r>
            <a:r>
              <a:rPr lang="zh-CN" altLang="en-US" dirty="0" smtClean="0"/>
              <a:t>图上的路径平行于并越来越来靠近</a:t>
            </a:r>
            <a:r>
              <a:rPr lang="en-US" altLang="zh-CN" dirty="0" smtClean="0">
                <a:solidFill>
                  <a:srgbClr val="FFFF00"/>
                </a:solidFill>
              </a:rPr>
              <a:t>RGB</a:t>
            </a:r>
            <a:r>
              <a:rPr lang="zh-CN" altLang="en-US" dirty="0" smtClean="0">
                <a:solidFill>
                  <a:srgbClr val="FFFF00"/>
                </a:solidFill>
              </a:rPr>
              <a:t>路径</a:t>
            </a:r>
            <a:r>
              <a:rPr lang="zh-CN" altLang="en-US" dirty="0" smtClean="0"/>
              <a:t>，称为</a:t>
            </a:r>
            <a:r>
              <a:rPr lang="zh-CN" altLang="en-US" dirty="0" smtClean="0">
                <a:solidFill>
                  <a:srgbClr val="FFFF00"/>
                </a:solidFill>
              </a:rPr>
              <a:t>渐进巨星支 </a:t>
            </a:r>
            <a:r>
              <a:rPr lang="en-US" altLang="zh-CN" dirty="0" smtClean="0">
                <a:solidFill>
                  <a:srgbClr val="FFFF00"/>
                </a:solidFill>
              </a:rPr>
              <a:t>[AGB] </a:t>
            </a:r>
            <a:r>
              <a:rPr lang="zh-CN" altLang="en-US" dirty="0" smtClean="0"/>
              <a:t>恒星</a:t>
            </a:r>
          </a:p>
        </p:txBody>
      </p:sp>
      <p:pic>
        <p:nvPicPr>
          <p:cNvPr id="593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71" y="2132856"/>
            <a:ext cx="3684405" cy="446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6" y="2744912"/>
            <a:ext cx="4998226" cy="324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eaLnBrk="1" hangingPunct="1"/>
            <a:r>
              <a:rPr lang="en-US" altLang="zh-CN" sz="4000" b="0" dirty="0" smtClean="0"/>
              <a:t>AGB</a:t>
            </a:r>
            <a:r>
              <a:rPr lang="zh-CN" altLang="en-US" sz="4000" b="0" dirty="0" smtClean="0"/>
              <a:t>太阳与地球的命运？</a:t>
            </a:r>
            <a:endParaRPr lang="en-US" altLang="zh-CN" sz="4000" b="0" dirty="0" smtClean="0"/>
          </a:p>
        </p:txBody>
      </p:sp>
      <p:sp>
        <p:nvSpPr>
          <p:cNvPr id="61443" name="Rectangle 3"/>
          <p:cNvSpPr>
            <a:spLocks noGrp="1" noChangeArrowheads="1"/>
          </p:cNvSpPr>
          <p:nvPr>
            <p:ph type="body" idx="1"/>
          </p:nvPr>
        </p:nvSpPr>
        <p:spPr>
          <a:xfrm>
            <a:off x="179388" y="1196975"/>
            <a:ext cx="8763000" cy="5256213"/>
          </a:xfrm>
        </p:spPr>
        <p:txBody>
          <a:bodyPr/>
          <a:lstStyle/>
          <a:p>
            <a:pPr eaLnBrk="1" hangingPunct="1">
              <a:lnSpc>
                <a:spcPct val="90000"/>
              </a:lnSpc>
            </a:pPr>
            <a:r>
              <a:rPr lang="en-US" altLang="zh-CN" dirty="0" smtClean="0"/>
              <a:t>AGB</a:t>
            </a:r>
            <a:r>
              <a:rPr lang="zh-CN" altLang="en-US" dirty="0" smtClean="0"/>
              <a:t>星与</a:t>
            </a:r>
            <a:r>
              <a:rPr lang="en-US" altLang="zh-CN" dirty="0" smtClean="0"/>
              <a:t>RGB</a:t>
            </a:r>
            <a:r>
              <a:rPr lang="zh-CN" altLang="en-US" dirty="0" smtClean="0"/>
              <a:t>星有些类似。但</a:t>
            </a:r>
            <a:r>
              <a:rPr lang="en-US" altLang="zh-CN" dirty="0" smtClean="0"/>
              <a:t>AGB</a:t>
            </a:r>
            <a:r>
              <a:rPr lang="zh-CN" altLang="en-US" dirty="0" smtClean="0"/>
              <a:t>星后续不会发生简并碳核燃烧的“碳闪”</a:t>
            </a:r>
          </a:p>
          <a:p>
            <a:pPr eaLnBrk="1" hangingPunct="1">
              <a:lnSpc>
                <a:spcPct val="90000"/>
              </a:lnSpc>
            </a:pPr>
            <a:endParaRPr lang="en-US" altLang="zh-CN" dirty="0" smtClean="0">
              <a:solidFill>
                <a:srgbClr val="00FF00"/>
              </a:solidFill>
            </a:endParaRPr>
          </a:p>
          <a:p>
            <a:pPr eaLnBrk="1" hangingPunct="1">
              <a:lnSpc>
                <a:spcPct val="90000"/>
              </a:lnSpc>
            </a:pPr>
            <a:r>
              <a:rPr lang="zh-CN" altLang="en-US" dirty="0" smtClean="0"/>
              <a:t>作为（红巨星与）</a:t>
            </a:r>
            <a:r>
              <a:rPr lang="en-US" altLang="zh-CN" dirty="0" smtClean="0"/>
              <a:t>AGB</a:t>
            </a:r>
            <a:r>
              <a:rPr lang="zh-CN" altLang="en-US" dirty="0" smtClean="0"/>
              <a:t>星的太阳颜色很红，半径为主序太阳的数百倍。火红的太阳将占据地球的大半天空。</a:t>
            </a:r>
            <a:endParaRPr lang="en-US" altLang="zh-CN" dirty="0"/>
          </a:p>
          <a:p>
            <a:pPr eaLnBrk="1" hangingPunct="1">
              <a:lnSpc>
                <a:spcPct val="90000"/>
              </a:lnSpc>
            </a:pPr>
            <a:endParaRPr lang="en-US" altLang="zh-CN" dirty="0" smtClean="0"/>
          </a:p>
          <a:p>
            <a:pPr eaLnBrk="1" hangingPunct="1">
              <a:lnSpc>
                <a:spcPct val="90000"/>
              </a:lnSpc>
            </a:pPr>
            <a:r>
              <a:rPr lang="zh-CN" altLang="en-US" dirty="0" smtClean="0"/>
              <a:t>地球的未来（取决于</a:t>
            </a:r>
            <a:r>
              <a:rPr lang="zh-CN" altLang="en-US" dirty="0" smtClean="0">
                <a:solidFill>
                  <a:srgbClr val="FFFF00"/>
                </a:solidFill>
              </a:rPr>
              <a:t>太阳质量损失</a:t>
            </a:r>
            <a:r>
              <a:rPr lang="zh-CN" altLang="en-US" dirty="0" smtClean="0"/>
              <a:t>量）</a:t>
            </a:r>
          </a:p>
          <a:p>
            <a:pPr lvl="1" eaLnBrk="1" hangingPunct="1">
              <a:lnSpc>
                <a:spcPct val="90000"/>
              </a:lnSpc>
            </a:pPr>
            <a:r>
              <a:rPr lang="zh-CN" altLang="en-US" dirty="0" smtClean="0"/>
              <a:t>被膨胀的太阳“吞没</a:t>
            </a:r>
            <a:r>
              <a:rPr lang="en-US" altLang="zh-CN" dirty="0" smtClean="0"/>
              <a:t>”</a:t>
            </a:r>
          </a:p>
          <a:p>
            <a:pPr lvl="1" eaLnBrk="1" hangingPunct="1">
              <a:lnSpc>
                <a:spcPct val="90000"/>
              </a:lnSpc>
            </a:pPr>
            <a:r>
              <a:rPr lang="zh-CN" altLang="en-US" dirty="0" smtClean="0"/>
              <a:t>不被太阳“吞没</a:t>
            </a:r>
            <a:r>
              <a:rPr lang="en-US" altLang="zh-CN" dirty="0" smtClean="0"/>
              <a:t>”</a:t>
            </a:r>
            <a:r>
              <a:rPr lang="zh-CN" altLang="en-US" dirty="0" smtClean="0"/>
              <a:t>，继续围绕那时的“太阳”公转</a:t>
            </a:r>
            <a:endParaRPr lang="en-US" altLang="zh-CN" dirty="0"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algn="ctr"/>
            <a:r>
              <a:rPr lang="zh-CN" altLang="en-US" sz="4400" b="0" dirty="0" smtClean="0"/>
              <a:t>恒星质量损失</a:t>
            </a:r>
          </a:p>
        </p:txBody>
      </p:sp>
      <p:sp>
        <p:nvSpPr>
          <p:cNvPr id="69635" name="Rectangle 3"/>
          <p:cNvSpPr>
            <a:spLocks noGrp="1" noChangeArrowheads="1"/>
          </p:cNvSpPr>
          <p:nvPr>
            <p:ph type="body" idx="4294967295"/>
          </p:nvPr>
        </p:nvSpPr>
        <p:spPr>
          <a:xfrm>
            <a:off x="179388" y="1196975"/>
            <a:ext cx="8763000" cy="5111750"/>
          </a:xfrm>
        </p:spPr>
        <p:txBody>
          <a:bodyPr/>
          <a:lstStyle/>
          <a:p>
            <a:pPr>
              <a:lnSpc>
                <a:spcPct val="90000"/>
              </a:lnSpc>
            </a:pPr>
            <a:r>
              <a:rPr lang="zh-CN" altLang="en-US" dirty="0" smtClean="0"/>
              <a:t>随着恒星膨胀得越来越大，导致其外层的引力加速度越来越弱，使得外层物质越来越容易逃逸到星际空间，称为</a:t>
            </a:r>
            <a:r>
              <a:rPr lang="zh-CN" altLang="en-US" dirty="0" smtClean="0">
                <a:solidFill>
                  <a:srgbClr val="FFFF00"/>
                </a:solidFill>
              </a:rPr>
              <a:t>恒星质量损失</a:t>
            </a:r>
            <a:endParaRPr lang="en-US" altLang="zh-CN" dirty="0" smtClean="0"/>
          </a:p>
          <a:p>
            <a:pPr>
              <a:lnSpc>
                <a:spcPct val="90000"/>
              </a:lnSpc>
            </a:pPr>
            <a:endParaRPr lang="en-US" altLang="zh-CN" dirty="0" smtClean="0"/>
          </a:p>
          <a:p>
            <a:pPr>
              <a:lnSpc>
                <a:spcPct val="90000"/>
              </a:lnSpc>
            </a:pPr>
            <a:r>
              <a:rPr lang="zh-CN" altLang="en-US" dirty="0" smtClean="0"/>
              <a:t>恒星质量损失是失控的：外层物质损失与引力加速度减弱互相促进</a:t>
            </a:r>
            <a:endParaRPr lang="en-US" altLang="zh-CN" dirty="0" smtClean="0"/>
          </a:p>
          <a:p>
            <a:pPr>
              <a:lnSpc>
                <a:spcPct val="90000"/>
              </a:lnSpc>
            </a:pPr>
            <a:endParaRPr lang="en-US" altLang="zh-CN" dirty="0" smtClean="0"/>
          </a:p>
          <a:p>
            <a:pPr>
              <a:lnSpc>
                <a:spcPct val="90000"/>
              </a:lnSpc>
            </a:pPr>
            <a:r>
              <a:rPr lang="en-US" altLang="zh-CN" dirty="0"/>
              <a:t>AGB</a:t>
            </a:r>
            <a:r>
              <a:rPr lang="zh-CN" altLang="en-US" dirty="0"/>
              <a:t>星阶段结束时，</a:t>
            </a:r>
            <a:r>
              <a:rPr lang="en-US" altLang="zh-CN" dirty="0"/>
              <a:t> 1 </a:t>
            </a:r>
            <a:r>
              <a:rPr lang="en-US" altLang="zh-CN" dirty="0" err="1"/>
              <a:t>M</a:t>
            </a:r>
            <a:r>
              <a:rPr lang="en-US" altLang="zh-CN" baseline="-25000" dirty="0" err="1"/>
              <a:t>sun</a:t>
            </a:r>
            <a:r>
              <a:rPr lang="zh-CN" altLang="en-US" dirty="0"/>
              <a:t>主序恒星的质量 </a:t>
            </a:r>
            <a:r>
              <a:rPr lang="en-US" altLang="zh-CN" dirty="0"/>
              <a:t>&lt; ~0.7</a:t>
            </a:r>
            <a:r>
              <a:rPr lang="zh-CN" altLang="en-US" dirty="0"/>
              <a:t> </a:t>
            </a:r>
            <a:r>
              <a:rPr lang="en-US" altLang="zh-CN" dirty="0" err="1"/>
              <a:t>M</a:t>
            </a:r>
            <a:r>
              <a:rPr lang="en-US" altLang="zh-CN" baseline="-25000" dirty="0" err="1"/>
              <a:t>sun</a:t>
            </a:r>
            <a:r>
              <a:rPr lang="en-US" altLang="zh-CN" dirty="0"/>
              <a:t>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algn="ctr"/>
            <a:r>
              <a:rPr lang="zh-CN" altLang="en-US" sz="4400" b="0" smtClean="0"/>
              <a:t>恒星质量损失</a:t>
            </a:r>
          </a:p>
        </p:txBody>
      </p:sp>
      <p:sp>
        <p:nvSpPr>
          <p:cNvPr id="69635" name="Rectangle 3"/>
          <p:cNvSpPr>
            <a:spLocks noGrp="1" noChangeArrowheads="1"/>
          </p:cNvSpPr>
          <p:nvPr>
            <p:ph type="body" idx="4294967295"/>
          </p:nvPr>
        </p:nvSpPr>
        <p:spPr>
          <a:xfrm>
            <a:off x="179388" y="1196975"/>
            <a:ext cx="8763000" cy="5111750"/>
          </a:xfrm>
        </p:spPr>
        <p:txBody>
          <a:bodyPr/>
          <a:lstStyle/>
          <a:p>
            <a:pPr>
              <a:lnSpc>
                <a:spcPct val="90000"/>
              </a:lnSpc>
            </a:pPr>
            <a:r>
              <a:rPr lang="zh-CN" altLang="en-US" dirty="0" smtClean="0"/>
              <a:t>恒星表面的逃逸速度：</a:t>
            </a:r>
            <a:endParaRPr lang="en-US" altLang="zh-CN" dirty="0" smtClean="0"/>
          </a:p>
          <a:p>
            <a:pPr>
              <a:lnSpc>
                <a:spcPct val="90000"/>
              </a:lnSpc>
            </a:pPr>
            <a:endParaRPr lang="en-US" altLang="zh-CN" dirty="0"/>
          </a:p>
          <a:p>
            <a:pPr>
              <a:lnSpc>
                <a:spcPct val="90000"/>
              </a:lnSpc>
            </a:pPr>
            <a:endParaRPr lang="zh-CN" altLang="en-US" dirty="0" smtClean="0"/>
          </a:p>
          <a:p>
            <a:pPr>
              <a:lnSpc>
                <a:spcPct val="90000"/>
              </a:lnSpc>
            </a:pPr>
            <a:r>
              <a:rPr lang="zh-CN" altLang="en-US" dirty="0" smtClean="0"/>
              <a:t>主序太阳表面的逃逸速度：</a:t>
            </a:r>
            <a:r>
              <a:rPr lang="en-US" altLang="zh-CN" dirty="0" smtClean="0"/>
              <a:t>617 km/s</a:t>
            </a:r>
          </a:p>
          <a:p>
            <a:pPr>
              <a:lnSpc>
                <a:spcPct val="90000"/>
              </a:lnSpc>
            </a:pPr>
            <a:endParaRPr lang="en-US" altLang="zh-CN" dirty="0" smtClean="0"/>
          </a:p>
          <a:p>
            <a:pPr>
              <a:lnSpc>
                <a:spcPct val="90000"/>
              </a:lnSpc>
            </a:pPr>
            <a:r>
              <a:rPr lang="zh-CN" altLang="en-US" dirty="0" smtClean="0"/>
              <a:t>红巨星太阳（半径与质量分别为主序太阳的</a:t>
            </a:r>
            <a:r>
              <a:rPr lang="en-US" altLang="zh-CN" dirty="0" smtClean="0"/>
              <a:t>50</a:t>
            </a:r>
            <a:r>
              <a:rPr lang="zh-CN" altLang="en-US" dirty="0" smtClean="0"/>
              <a:t>倍与</a:t>
            </a:r>
            <a:r>
              <a:rPr lang="en-US" altLang="zh-CN" dirty="0" smtClean="0"/>
              <a:t>0.9</a:t>
            </a:r>
            <a:r>
              <a:rPr lang="zh-CN" altLang="en-US" dirty="0" smtClean="0"/>
              <a:t>倍）表面的逃逸速度：</a:t>
            </a:r>
            <a:r>
              <a:rPr lang="en-US" altLang="zh-CN" dirty="0" smtClean="0"/>
              <a:t>83 km/s</a:t>
            </a:r>
            <a:endParaRPr lang="en-US" altLang="zh-CN" dirty="0"/>
          </a:p>
          <a:p>
            <a:pPr>
              <a:lnSpc>
                <a:spcPct val="90000"/>
              </a:lnSpc>
            </a:pPr>
            <a:endParaRPr lang="en-US" altLang="zh-CN" dirty="0" smtClean="0"/>
          </a:p>
          <a:p>
            <a:pPr>
              <a:lnSpc>
                <a:spcPct val="90000"/>
              </a:lnSpc>
            </a:pPr>
            <a:r>
              <a:rPr lang="en-US" altLang="zh-CN" dirty="0" smtClean="0"/>
              <a:t>AGB</a:t>
            </a:r>
            <a:r>
              <a:rPr lang="zh-CN" altLang="en-US" dirty="0" smtClean="0"/>
              <a:t>太阳？</a:t>
            </a:r>
            <a:endParaRPr lang="en-US" altLang="zh-CN" dirty="0" smtClean="0"/>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0768"/>
            <a:ext cx="4059208"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25605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pPr algn="l"/>
            <a:r>
              <a:rPr lang="zh-CN" altLang="en-US" sz="4400" b="0" dirty="0" smtClean="0"/>
              <a:t>后</a:t>
            </a:r>
            <a:r>
              <a:rPr lang="en-US" altLang="zh-CN" sz="4400" b="0" dirty="0" smtClean="0"/>
              <a:t>AGB</a:t>
            </a:r>
            <a:r>
              <a:rPr lang="zh-CN" altLang="en-US" sz="4400" b="0" dirty="0" smtClean="0"/>
              <a:t>星</a:t>
            </a:r>
          </a:p>
        </p:txBody>
      </p:sp>
      <p:sp>
        <p:nvSpPr>
          <p:cNvPr id="73731" name="Rectangle 3"/>
          <p:cNvSpPr>
            <a:spLocks noGrp="1" noChangeArrowheads="1"/>
          </p:cNvSpPr>
          <p:nvPr>
            <p:ph type="body" idx="4294967295"/>
          </p:nvPr>
        </p:nvSpPr>
        <p:spPr>
          <a:xfrm>
            <a:off x="5004048" y="3319784"/>
            <a:ext cx="4081785" cy="3349303"/>
          </a:xfrm>
        </p:spPr>
        <p:txBody>
          <a:bodyPr/>
          <a:lstStyle/>
          <a:p>
            <a:pPr>
              <a:lnSpc>
                <a:spcPct val="80000"/>
              </a:lnSpc>
            </a:pPr>
            <a:r>
              <a:rPr lang="zh-CN" altLang="en-US" sz="2800" dirty="0" smtClean="0"/>
              <a:t>不燃烧电子简并碳核 </a:t>
            </a:r>
            <a:r>
              <a:rPr lang="en-US" altLang="zh-CN" sz="2800" dirty="0" smtClean="0"/>
              <a:t>+ </a:t>
            </a:r>
            <a:r>
              <a:rPr lang="zh-CN" altLang="en-US" sz="2800" dirty="0" smtClean="0"/>
              <a:t>氦燃烧</a:t>
            </a:r>
            <a:r>
              <a:rPr lang="zh-CN" altLang="en-US" sz="2800" dirty="0"/>
              <a:t>壳层</a:t>
            </a:r>
            <a:r>
              <a:rPr lang="en-US" altLang="zh-CN" sz="2800" dirty="0" smtClean="0"/>
              <a:t>+ </a:t>
            </a:r>
            <a:r>
              <a:rPr lang="zh-CN" altLang="en-US" sz="2800" dirty="0"/>
              <a:t>氢燃烧壳层（</a:t>
            </a:r>
            <a:r>
              <a:rPr lang="en-US" altLang="zh-CN" sz="2800" dirty="0" smtClean="0"/>
              <a:t>+ </a:t>
            </a:r>
            <a:r>
              <a:rPr lang="zh-CN" altLang="en-US" sz="2800" dirty="0" smtClean="0"/>
              <a:t>被</a:t>
            </a:r>
            <a:r>
              <a:rPr lang="zh-CN" altLang="en-US" sz="2800" dirty="0"/>
              <a:t>抛射的外层），</a:t>
            </a:r>
            <a:r>
              <a:rPr lang="zh-CN" altLang="en-US" sz="2800" dirty="0" smtClean="0"/>
              <a:t>光度依然很高</a:t>
            </a:r>
          </a:p>
          <a:p>
            <a:pPr>
              <a:lnSpc>
                <a:spcPct val="80000"/>
              </a:lnSpc>
            </a:pPr>
            <a:r>
              <a:rPr lang="zh-CN" altLang="en-US" sz="2800" dirty="0" smtClean="0"/>
              <a:t>碳核收缩，变得越来越热</a:t>
            </a:r>
          </a:p>
          <a:p>
            <a:pPr>
              <a:lnSpc>
                <a:spcPct val="80000"/>
              </a:lnSpc>
            </a:pPr>
            <a:r>
              <a:rPr lang="zh-CN" altLang="en-US" sz="2800" dirty="0" smtClean="0"/>
              <a:t>在</a:t>
            </a:r>
            <a:r>
              <a:rPr lang="en-US" altLang="zh-CN" sz="2800" dirty="0" smtClean="0"/>
              <a:t>H-R</a:t>
            </a:r>
            <a:r>
              <a:rPr lang="zh-CN" altLang="en-US" sz="2800" dirty="0" smtClean="0"/>
              <a:t>图顶部，快速从右向左，持续仅</a:t>
            </a:r>
            <a:r>
              <a:rPr lang="en-US" altLang="zh-CN" sz="2800" dirty="0" smtClean="0"/>
              <a:t>~3</a:t>
            </a:r>
            <a:r>
              <a:rPr lang="zh-CN" altLang="en-US" sz="2800" dirty="0" smtClean="0"/>
              <a:t>万年</a:t>
            </a:r>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052513"/>
            <a:ext cx="4824660" cy="508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1031" y="188913"/>
            <a:ext cx="2678514" cy="295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algn="ctr"/>
            <a:r>
              <a:rPr lang="zh-CN" altLang="en-US" sz="4400" b="0" dirty="0" smtClean="0">
                <a:sym typeface="Wingdings" panose="05000000000000000000" pitchFamily="2" charset="2"/>
              </a:rPr>
              <a:t>行星状星云</a:t>
            </a:r>
          </a:p>
        </p:txBody>
      </p:sp>
      <p:sp>
        <p:nvSpPr>
          <p:cNvPr id="75779" name="Rectangle 3"/>
          <p:cNvSpPr>
            <a:spLocks noGrp="1" noChangeArrowheads="1"/>
          </p:cNvSpPr>
          <p:nvPr>
            <p:ph type="body" idx="4294967295"/>
          </p:nvPr>
        </p:nvSpPr>
        <p:spPr>
          <a:xfrm>
            <a:off x="179388" y="981075"/>
            <a:ext cx="8763000" cy="3312021"/>
          </a:xfrm>
        </p:spPr>
        <p:txBody>
          <a:bodyPr/>
          <a:lstStyle/>
          <a:p>
            <a:r>
              <a:rPr lang="zh-CN" altLang="en-US" dirty="0" smtClean="0">
                <a:solidFill>
                  <a:srgbClr val="FFFF00"/>
                </a:solidFill>
              </a:rPr>
              <a:t>后</a:t>
            </a:r>
            <a:r>
              <a:rPr lang="en-US" altLang="zh-CN" dirty="0" smtClean="0">
                <a:solidFill>
                  <a:srgbClr val="FFFF00"/>
                </a:solidFill>
              </a:rPr>
              <a:t>AGB</a:t>
            </a:r>
            <a:r>
              <a:rPr lang="zh-CN" altLang="en-US" dirty="0" smtClean="0">
                <a:solidFill>
                  <a:srgbClr val="FFFF00"/>
                </a:solidFill>
              </a:rPr>
              <a:t>星</a:t>
            </a:r>
            <a:r>
              <a:rPr lang="zh-CN" altLang="en-US" dirty="0" smtClean="0"/>
              <a:t>的表面温度高达</a:t>
            </a:r>
            <a:r>
              <a:rPr lang="en-US" altLang="zh-CN" dirty="0" smtClean="0"/>
              <a:t>10</a:t>
            </a:r>
            <a:r>
              <a:rPr lang="zh-CN" altLang="en-US" dirty="0" smtClean="0"/>
              <a:t>万 </a:t>
            </a:r>
            <a:r>
              <a:rPr lang="en-US" altLang="zh-CN" dirty="0" smtClean="0"/>
              <a:t>K</a:t>
            </a:r>
            <a:r>
              <a:rPr lang="zh-CN" altLang="en-US" dirty="0" smtClean="0"/>
              <a:t>，主要辐射高能的</a:t>
            </a:r>
            <a:r>
              <a:rPr lang="zh-CN" altLang="en-US" dirty="0" smtClean="0">
                <a:solidFill>
                  <a:srgbClr val="FFFF00"/>
                </a:solidFill>
              </a:rPr>
              <a:t>紫外光子</a:t>
            </a:r>
          </a:p>
          <a:p>
            <a:r>
              <a:rPr lang="zh-CN" altLang="en-US" dirty="0" smtClean="0"/>
              <a:t>强烈紫外光子加热并电离不久前被恒星所抛射出的气体，使</a:t>
            </a:r>
            <a:r>
              <a:rPr lang="zh-CN" altLang="en-US" dirty="0" smtClean="0">
                <a:solidFill>
                  <a:srgbClr val="FFFF00"/>
                </a:solidFill>
              </a:rPr>
              <a:t>气体电离发光</a:t>
            </a:r>
          </a:p>
          <a:p>
            <a:r>
              <a:rPr lang="zh-CN" altLang="en-US" dirty="0" smtClean="0"/>
              <a:t>环绕恒星所剩余的炽热碳核的发光气体，称为</a:t>
            </a:r>
            <a:r>
              <a:rPr lang="zh-CN" altLang="en-US" dirty="0" smtClean="0">
                <a:solidFill>
                  <a:srgbClr val="FFFF00"/>
                </a:solidFill>
              </a:rPr>
              <a:t>行星状星云</a:t>
            </a:r>
          </a:p>
        </p:txBody>
      </p:sp>
      <p:pic>
        <p:nvPicPr>
          <p:cNvPr id="7578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789040"/>
            <a:ext cx="3633787" cy="293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endParaRPr lang="zh-CN" altLang="en-US" smtClean="0"/>
          </a:p>
        </p:txBody>
      </p:sp>
      <p:sp>
        <p:nvSpPr>
          <p:cNvPr id="77827" name="Rectangle 3"/>
          <p:cNvSpPr>
            <a:spLocks noGrp="1" noChangeArrowheads="1"/>
          </p:cNvSpPr>
          <p:nvPr>
            <p:ph type="body" idx="4294967295"/>
          </p:nvPr>
        </p:nvSpPr>
        <p:spPr/>
        <p:txBody>
          <a:bodyPr/>
          <a:lstStyle/>
          <a:p>
            <a:endParaRPr lang="zh-CN" altLang="en-US" smtClean="0"/>
          </a:p>
        </p:txBody>
      </p:sp>
      <p:pic>
        <p:nvPicPr>
          <p:cNvPr id="778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76250"/>
            <a:ext cx="349885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33375"/>
            <a:ext cx="3589338"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573463"/>
            <a:ext cx="3589338"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3573463"/>
            <a:ext cx="35433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2133600"/>
            <a:ext cx="3138487"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9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pPr algn="ctr"/>
            <a:r>
              <a:rPr lang="zh-CN" altLang="en-US" sz="4400" b="0" dirty="0" smtClean="0"/>
              <a:t>恒星成为白矮星</a:t>
            </a:r>
          </a:p>
        </p:txBody>
      </p:sp>
      <p:sp>
        <p:nvSpPr>
          <p:cNvPr id="241667" name="Rectangle 3"/>
          <p:cNvSpPr>
            <a:spLocks noGrp="1" noChangeArrowheads="1"/>
          </p:cNvSpPr>
          <p:nvPr>
            <p:ph type="body" idx="4294967295"/>
          </p:nvPr>
        </p:nvSpPr>
        <p:spPr>
          <a:xfrm>
            <a:off x="179388" y="1124743"/>
            <a:ext cx="5256212" cy="5114131"/>
          </a:xfrm>
        </p:spPr>
        <p:txBody>
          <a:bodyPr/>
          <a:lstStyle/>
          <a:p>
            <a:r>
              <a:rPr lang="zh-CN" altLang="en-US" dirty="0" smtClean="0"/>
              <a:t>在</a:t>
            </a:r>
            <a:r>
              <a:rPr lang="en-US" altLang="zh-CN" dirty="0" smtClean="0"/>
              <a:t>~5</a:t>
            </a:r>
            <a:r>
              <a:rPr lang="zh-CN" altLang="en-US" dirty="0" smtClean="0"/>
              <a:t>万年时间内，后</a:t>
            </a:r>
            <a:r>
              <a:rPr lang="en-US" altLang="zh-CN" dirty="0" smtClean="0"/>
              <a:t>AGB</a:t>
            </a:r>
            <a:r>
              <a:rPr lang="zh-CN" altLang="en-US" dirty="0" smtClean="0"/>
              <a:t>星燃烧完所有表面剩余的核燃料，留下一个不能再燃烧的碳球，质量为原初恒星质量的</a:t>
            </a:r>
            <a:r>
              <a:rPr lang="en-US" altLang="zh-CN" dirty="0" smtClean="0"/>
              <a:t>~70%</a:t>
            </a:r>
          </a:p>
          <a:p>
            <a:endParaRPr lang="zh-CN" altLang="en-US" dirty="0" smtClean="0"/>
          </a:p>
          <a:p>
            <a:r>
              <a:rPr lang="zh-CN" altLang="en-US" dirty="0" smtClean="0"/>
              <a:t>在数千年内，（恒星）</a:t>
            </a:r>
            <a:r>
              <a:rPr lang="zh-CN" altLang="en-US" dirty="0" smtClean="0">
                <a:solidFill>
                  <a:srgbClr val="FFFF00"/>
                </a:solidFill>
              </a:rPr>
              <a:t>碳球</a:t>
            </a:r>
            <a:r>
              <a:rPr lang="zh-CN" altLang="en-US" dirty="0" smtClean="0"/>
              <a:t>收缩为地球般大小，不再进一步收缩，变为稳定的</a:t>
            </a:r>
            <a:r>
              <a:rPr lang="zh-CN" altLang="en-US" dirty="0" smtClean="0">
                <a:solidFill>
                  <a:srgbClr val="FFFF00"/>
                </a:solidFill>
              </a:rPr>
              <a:t>白矮星</a:t>
            </a:r>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052513"/>
            <a:ext cx="3522662" cy="371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3" name="Text Box 5"/>
          <p:cNvSpPr txBox="1">
            <a:spLocks noChangeArrowheads="1"/>
          </p:cNvSpPr>
          <p:nvPr/>
        </p:nvSpPr>
        <p:spPr bwMode="auto">
          <a:xfrm>
            <a:off x="5472113" y="4941888"/>
            <a:ext cx="349237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nSpc>
                <a:spcPct val="90000"/>
              </a:lnSpc>
              <a:buFont typeface="Wingdings" panose="05000000000000000000" pitchFamily="2" charset="2"/>
              <a:buNone/>
            </a:pPr>
            <a:r>
              <a:rPr lang="zh-CN" altLang="en-US" dirty="0"/>
              <a:t>在</a:t>
            </a:r>
            <a:r>
              <a:rPr lang="en-US" altLang="zh-CN" dirty="0"/>
              <a:t>H-R</a:t>
            </a:r>
            <a:r>
              <a:rPr lang="zh-CN" altLang="en-US" dirty="0"/>
              <a:t>图的最左端</a:t>
            </a:r>
            <a:r>
              <a:rPr lang="zh-CN" altLang="en-US" dirty="0" smtClean="0"/>
              <a:t>，</a:t>
            </a:r>
            <a:r>
              <a:rPr lang="zh-CN" altLang="en-US" dirty="0"/>
              <a:t>碳球</a:t>
            </a:r>
            <a:r>
              <a:rPr lang="zh-CN" altLang="en-US" dirty="0" smtClean="0"/>
              <a:t>垂直</a:t>
            </a:r>
            <a:r>
              <a:rPr lang="zh-CN" altLang="en-US" dirty="0"/>
              <a:t>下落，变得更小更弱</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algn="ctr"/>
            <a:r>
              <a:rPr lang="zh-CN" altLang="en-US" sz="4400" b="0" dirty="0" smtClean="0"/>
              <a:t>教材学习</a:t>
            </a:r>
          </a:p>
        </p:txBody>
      </p:sp>
      <p:sp>
        <p:nvSpPr>
          <p:cNvPr id="18435" name="Rectangle 3"/>
          <p:cNvSpPr>
            <a:spLocks noGrp="1" noChangeArrowheads="1"/>
          </p:cNvSpPr>
          <p:nvPr>
            <p:ph type="body" idx="4294967295"/>
          </p:nvPr>
        </p:nvSpPr>
        <p:spPr>
          <a:xfrm>
            <a:off x="179388" y="1412775"/>
            <a:ext cx="8763000" cy="4826099"/>
          </a:xfrm>
        </p:spPr>
        <p:txBody>
          <a:bodyPr/>
          <a:lstStyle/>
          <a:p>
            <a:r>
              <a:rPr lang="en-US" altLang="zh-CN" dirty="0" smtClean="0"/>
              <a:t>Chapter 16   Evolution of Low-Mass Stars</a:t>
            </a:r>
          </a:p>
          <a:p>
            <a:pPr lvl="1"/>
            <a:r>
              <a:rPr lang="en-US" altLang="zh-CN" dirty="0" smtClean="0"/>
              <a:t>16.2 – 16.6</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sz="4400" b="0" dirty="0" smtClean="0">
                <a:latin typeface="Arial" panose="020B0604020202020204" pitchFamily="34" charset="0"/>
              </a:rPr>
              <a:t>白矮星的演化</a:t>
            </a:r>
            <a:endParaRPr lang="en-US" altLang="zh-CN" sz="4400" b="0" dirty="0" smtClean="0">
              <a:latin typeface="Arial" panose="020B0604020202020204" pitchFamily="34" charset="0"/>
            </a:endParaRPr>
          </a:p>
        </p:txBody>
      </p:sp>
      <p:sp>
        <p:nvSpPr>
          <p:cNvPr id="86019" name="Rectangle 3"/>
          <p:cNvSpPr>
            <a:spLocks noGrp="1" noChangeArrowheads="1"/>
          </p:cNvSpPr>
          <p:nvPr>
            <p:ph type="body" idx="1"/>
          </p:nvPr>
        </p:nvSpPr>
        <p:spPr>
          <a:xfrm>
            <a:off x="179388" y="620713"/>
            <a:ext cx="4392612" cy="5903912"/>
          </a:xfrm>
        </p:spPr>
        <p:txBody>
          <a:bodyPr/>
          <a:lstStyle/>
          <a:p>
            <a:pPr eaLnBrk="1" hangingPunct="1"/>
            <a:r>
              <a:rPr lang="zh-CN" altLang="en-US" dirty="0" smtClean="0"/>
              <a:t>白矮星持续热辐射，持续冷却</a:t>
            </a:r>
            <a:endParaRPr lang="en-US" altLang="zh-CN" dirty="0" smtClean="0">
              <a:sym typeface="Wingdings" panose="05000000000000000000" pitchFamily="2" charset="2"/>
            </a:endParaRPr>
          </a:p>
          <a:p>
            <a:pPr eaLnBrk="1" hangingPunct="1"/>
            <a:r>
              <a:rPr lang="zh-CN" altLang="en-US" dirty="0" smtClean="0">
                <a:sym typeface="Wingdings" panose="05000000000000000000" pitchFamily="2" charset="2"/>
              </a:rPr>
              <a:t>白矮星电子简并，冷却时其大小几乎不变</a:t>
            </a:r>
            <a:endParaRPr lang="en-US" altLang="zh-CN" dirty="0" smtClean="0">
              <a:sym typeface="Wingdings" panose="05000000000000000000" pitchFamily="2" charset="2"/>
            </a:endParaRPr>
          </a:p>
          <a:p>
            <a:pPr eaLnBrk="1" hangingPunct="1"/>
            <a:r>
              <a:rPr lang="zh-CN" altLang="en-US" dirty="0" smtClean="0">
                <a:sym typeface="Wingdings" panose="05000000000000000000" pitchFamily="2" charset="2"/>
              </a:rPr>
              <a:t>在</a:t>
            </a:r>
            <a:r>
              <a:rPr lang="en-US" altLang="zh-CN" dirty="0" smtClean="0">
                <a:sym typeface="Wingdings" panose="05000000000000000000" pitchFamily="2" charset="2"/>
              </a:rPr>
              <a:t>H-R</a:t>
            </a:r>
            <a:r>
              <a:rPr lang="zh-CN" altLang="en-US" dirty="0" smtClean="0">
                <a:sym typeface="Wingdings" panose="05000000000000000000" pitchFamily="2" charset="2"/>
              </a:rPr>
              <a:t>图上, 白矮星沿等半径线向右下方移动  </a:t>
            </a:r>
          </a:p>
          <a:p>
            <a:pPr eaLnBrk="1" hangingPunct="1"/>
            <a:r>
              <a:rPr lang="zh-CN" altLang="en-US" dirty="0" smtClean="0"/>
              <a:t>白矮星可保持很热约1千万年，最终光度可降为原主序恒星的1/1000</a:t>
            </a:r>
            <a:endParaRPr lang="en-US" altLang="zh-CN" dirty="0" smtClean="0">
              <a:sym typeface="Wingdings" panose="05000000000000000000" pitchFamily="2" charset="2"/>
            </a:endParaRPr>
          </a:p>
        </p:txBody>
      </p:sp>
      <p:pic>
        <p:nvPicPr>
          <p:cNvPr id="860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88" y="1268413"/>
            <a:ext cx="4710112"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sz="4000" b="0" dirty="0" smtClean="0"/>
              <a:t>大约</a:t>
            </a:r>
            <a:r>
              <a:rPr lang="en-US" altLang="zh-CN" sz="4000" b="0" dirty="0" smtClean="0"/>
              <a:t>60</a:t>
            </a:r>
            <a:r>
              <a:rPr lang="zh-CN" altLang="en-US" sz="4000" b="0" dirty="0" smtClean="0"/>
              <a:t>亿年后的太阳将演化为白矮星</a:t>
            </a:r>
          </a:p>
        </p:txBody>
      </p:sp>
      <p:sp>
        <p:nvSpPr>
          <p:cNvPr id="88067" name="Rectangle 3"/>
          <p:cNvSpPr>
            <a:spLocks noGrp="1" noChangeArrowheads="1"/>
          </p:cNvSpPr>
          <p:nvPr>
            <p:ph type="body" idx="1"/>
          </p:nvPr>
        </p:nvSpPr>
        <p:spPr>
          <a:xfrm>
            <a:off x="323850" y="3645023"/>
            <a:ext cx="8640763" cy="2736305"/>
          </a:xfrm>
        </p:spPr>
        <p:txBody>
          <a:bodyPr/>
          <a:lstStyle/>
          <a:p>
            <a:pPr eaLnBrk="1" hangingPunct="1"/>
            <a:r>
              <a:rPr lang="zh-CN" altLang="en-US" dirty="0" smtClean="0"/>
              <a:t>白矮星是一个一茶匙约重几吨的超密球，其生命实际上于几十亿年前开始于一个比地球上最好的真空室还要稀薄很多倍的星际分子云核</a:t>
            </a:r>
            <a:endParaRPr lang="zh-CN" altLang="en-US" dirty="0" smtClean="0">
              <a:solidFill>
                <a:srgbClr val="00FF00"/>
              </a:solidFill>
            </a:endParaRPr>
          </a:p>
          <a:p>
            <a:pPr eaLnBrk="1" hangingPunct="1"/>
            <a:r>
              <a:rPr lang="zh-CN" altLang="en-US" dirty="0" smtClean="0"/>
              <a:t>一个纪元的终结意味着另一个新纪元的开始</a:t>
            </a:r>
            <a:endParaRPr lang="en-US" altLang="zh-CN" dirty="0" smtClean="0"/>
          </a:p>
        </p:txBody>
      </p:sp>
      <p:pic>
        <p:nvPicPr>
          <p:cNvPr id="88068" name="Picture 4" descr="starli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052736"/>
            <a:ext cx="7772024"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b="0" dirty="0" smtClean="0"/>
              <a:t>看图作文</a:t>
            </a:r>
          </a:p>
        </p:txBody>
      </p:sp>
      <p:sp>
        <p:nvSpPr>
          <p:cNvPr id="90115" name="内容占位符 2"/>
          <p:cNvSpPr>
            <a:spLocks noGrp="1"/>
          </p:cNvSpPr>
          <p:nvPr>
            <p:ph idx="1"/>
          </p:nvPr>
        </p:nvSpPr>
        <p:spPr>
          <a:xfrm>
            <a:off x="7596336" y="2492896"/>
            <a:ext cx="1346052" cy="2880320"/>
          </a:xfrm>
        </p:spPr>
        <p:txBody>
          <a:bodyPr/>
          <a:lstStyle/>
          <a:p>
            <a:r>
              <a:rPr lang="zh-CN" altLang="en-US" dirty="0" smtClean="0"/>
              <a:t>表面</a:t>
            </a:r>
            <a:endParaRPr lang="en-US" altLang="zh-CN" dirty="0" smtClean="0"/>
          </a:p>
          <a:p>
            <a:r>
              <a:rPr lang="zh-CN" altLang="en-US" dirty="0" smtClean="0"/>
              <a:t>结构</a:t>
            </a:r>
            <a:endParaRPr lang="en-US" altLang="zh-CN" dirty="0" smtClean="0"/>
          </a:p>
          <a:p>
            <a:r>
              <a:rPr lang="zh-CN" altLang="en-US" dirty="0" smtClean="0"/>
              <a:t>核心的物理</a:t>
            </a:r>
          </a:p>
        </p:txBody>
      </p:sp>
      <p:pic>
        <p:nvPicPr>
          <p:cNvPr id="901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874713"/>
            <a:ext cx="7358063" cy="586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50825" y="260350"/>
            <a:ext cx="8534400" cy="685800"/>
          </a:xfrm>
        </p:spPr>
        <p:txBody>
          <a:bodyPr/>
          <a:lstStyle/>
          <a:p>
            <a:pPr algn="ctr" eaLnBrk="1" hangingPunct="1"/>
            <a:r>
              <a:rPr lang="en-US" altLang="zh-CN" dirty="0" smtClean="0">
                <a:latin typeface="Arial" panose="020B0604020202020204" pitchFamily="34" charset="0"/>
              </a:rPr>
              <a:t>4</a:t>
            </a:r>
            <a:r>
              <a:rPr lang="zh-CN" altLang="en-US" dirty="0" smtClean="0">
                <a:latin typeface="Arial" panose="020B0604020202020204" pitchFamily="34" charset="0"/>
              </a:rPr>
              <a:t>、白矮星 </a:t>
            </a:r>
            <a:r>
              <a:rPr lang="en-US" altLang="zh-CN" dirty="0" smtClean="0">
                <a:latin typeface="Arial" panose="020B0604020202020204" pitchFamily="34" charset="0"/>
              </a:rPr>
              <a:t>White Dwarf (WD)</a:t>
            </a:r>
            <a:endParaRPr lang="zh-CN" altLang="en-US" dirty="0" smtClean="0">
              <a:latin typeface="Arial" panose="020B0604020202020204" pitchFamily="34" charset="0"/>
            </a:endParaRPr>
          </a:p>
        </p:txBody>
      </p:sp>
      <p:sp>
        <p:nvSpPr>
          <p:cNvPr id="92163" name="Rectangle 3"/>
          <p:cNvSpPr>
            <a:spLocks noGrp="1" noChangeArrowheads="1"/>
          </p:cNvSpPr>
          <p:nvPr>
            <p:ph type="body" idx="1"/>
          </p:nvPr>
        </p:nvSpPr>
        <p:spPr>
          <a:xfrm>
            <a:off x="179388" y="1628799"/>
            <a:ext cx="8763000" cy="4610075"/>
          </a:xfrm>
        </p:spPr>
        <p:txBody>
          <a:bodyPr/>
          <a:lstStyle/>
          <a:p>
            <a:pPr eaLnBrk="1" hangingPunct="1">
              <a:lnSpc>
                <a:spcPct val="90000"/>
              </a:lnSpc>
            </a:pPr>
            <a:r>
              <a:rPr lang="zh-CN" altLang="en-US" dirty="0" smtClean="0"/>
              <a:t>白矮星是密度高、体积小、光度低、表面温度高的白色星</a:t>
            </a:r>
          </a:p>
          <a:p>
            <a:pPr lvl="1" eaLnBrk="1" hangingPunct="1">
              <a:lnSpc>
                <a:spcPct val="90000"/>
              </a:lnSpc>
            </a:pPr>
            <a:r>
              <a:rPr lang="zh-CN" altLang="en-US" sz="3200" dirty="0" smtClean="0"/>
              <a:t>绝对星等 </a:t>
            </a:r>
            <a:r>
              <a:rPr lang="en-US" altLang="zh-CN" sz="3200" i="1" dirty="0" err="1" smtClean="0"/>
              <a:t>M</a:t>
            </a:r>
            <a:r>
              <a:rPr lang="en-US" altLang="zh-CN" sz="3200" baseline="-30000" dirty="0" err="1" smtClean="0"/>
              <a:t>v</a:t>
            </a:r>
            <a:r>
              <a:rPr lang="en-US" altLang="zh-CN" sz="3200" baseline="-30000" dirty="0" smtClean="0"/>
              <a:t> </a:t>
            </a:r>
            <a:r>
              <a:rPr lang="en-US" altLang="zh-CN" sz="3200" dirty="0" smtClean="0"/>
              <a:t>~ 8</a:t>
            </a:r>
            <a:r>
              <a:rPr lang="en-US" altLang="zh-CN" sz="3200" baseline="30000" dirty="0" smtClean="0"/>
              <a:t>m</a:t>
            </a:r>
            <a:r>
              <a:rPr lang="en-US" altLang="zh-CN" sz="3200" dirty="0" smtClean="0"/>
              <a:t>-16</a:t>
            </a:r>
            <a:r>
              <a:rPr lang="en-US" altLang="zh-CN" sz="3200" baseline="30000" dirty="0" smtClean="0"/>
              <a:t>m</a:t>
            </a:r>
            <a:endParaRPr lang="zh-CN" altLang="en-US" sz="3200" dirty="0" smtClean="0"/>
          </a:p>
          <a:p>
            <a:pPr lvl="1" eaLnBrk="1" hangingPunct="1">
              <a:lnSpc>
                <a:spcPct val="90000"/>
              </a:lnSpc>
            </a:pPr>
            <a:r>
              <a:rPr lang="zh-CN" altLang="en-US" sz="3200" dirty="0" smtClean="0"/>
              <a:t>表面有效温度 </a:t>
            </a:r>
            <a:r>
              <a:rPr lang="en-US" altLang="zh-CN" sz="3200" i="1" dirty="0" err="1" smtClean="0"/>
              <a:t>T</a:t>
            </a:r>
            <a:r>
              <a:rPr lang="en-US" altLang="zh-CN" sz="3200" baseline="-30000" dirty="0" err="1" smtClean="0"/>
              <a:t>eff</a:t>
            </a:r>
            <a:r>
              <a:rPr lang="en-US" altLang="zh-CN" sz="3200" baseline="-30000" dirty="0" smtClean="0"/>
              <a:t>  </a:t>
            </a:r>
            <a:r>
              <a:rPr lang="en-US" altLang="zh-CN" sz="3200" dirty="0" smtClean="0"/>
              <a:t>~ 5×10</a:t>
            </a:r>
            <a:r>
              <a:rPr lang="en-US" altLang="zh-CN" sz="3200" baseline="30000" dirty="0" smtClean="0"/>
              <a:t>3</a:t>
            </a:r>
            <a:r>
              <a:rPr lang="en-US" altLang="zh-CN" sz="3200" dirty="0" smtClean="0"/>
              <a:t>- 4×10</a:t>
            </a:r>
            <a:r>
              <a:rPr lang="en-US" altLang="zh-CN" sz="3200" baseline="30000" dirty="0" smtClean="0"/>
              <a:t>4</a:t>
            </a:r>
            <a:r>
              <a:rPr lang="en-US" altLang="zh-CN" sz="3200" dirty="0" smtClean="0"/>
              <a:t> K</a:t>
            </a:r>
          </a:p>
          <a:p>
            <a:pPr marL="914400" lvl="2" indent="0" eaLnBrk="1" hangingPunct="1">
              <a:lnSpc>
                <a:spcPct val="90000"/>
              </a:lnSpc>
              <a:buNone/>
            </a:pPr>
            <a:r>
              <a:rPr lang="zh-CN" altLang="en-US" sz="3200" dirty="0" smtClean="0"/>
              <a:t>光谱</a:t>
            </a:r>
            <a:r>
              <a:rPr lang="en-US" altLang="zh-CN" sz="3200" dirty="0" smtClean="0"/>
              <a:t>O---K</a:t>
            </a:r>
            <a:r>
              <a:rPr lang="zh-CN" altLang="en-US" sz="3200" dirty="0" smtClean="0"/>
              <a:t>型</a:t>
            </a:r>
            <a:endParaRPr lang="en-US" altLang="zh-CN" sz="3200" dirty="0" smtClean="0"/>
          </a:p>
          <a:p>
            <a:pPr eaLnBrk="1" hangingPunct="1">
              <a:lnSpc>
                <a:spcPct val="90000"/>
              </a:lnSpc>
            </a:pPr>
            <a:endParaRPr lang="zh-CN" altLang="en-US" dirty="0" smtClean="0"/>
          </a:p>
          <a:p>
            <a:pPr eaLnBrk="1" hangingPunct="1">
              <a:lnSpc>
                <a:spcPct val="90000"/>
              </a:lnSpc>
            </a:pPr>
            <a:r>
              <a:rPr lang="zh-CN" altLang="en-US" dirty="0" smtClean="0"/>
              <a:t>单星或双星成员</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algn="ctr" eaLnBrk="1" hangingPunct="1"/>
            <a:r>
              <a:rPr lang="zh-CN" altLang="en-US" sz="4000" b="0" dirty="0" smtClean="0">
                <a:latin typeface="Arial" panose="020B0604020202020204" pitchFamily="34" charset="0"/>
              </a:rPr>
              <a:t>天狼星双星中的白矮星</a:t>
            </a:r>
          </a:p>
        </p:txBody>
      </p:sp>
      <p:sp>
        <p:nvSpPr>
          <p:cNvPr id="94211" name="Rectangle 3"/>
          <p:cNvSpPr>
            <a:spLocks noGrp="1" noChangeArrowheads="1"/>
          </p:cNvSpPr>
          <p:nvPr>
            <p:ph type="body" idx="1"/>
          </p:nvPr>
        </p:nvSpPr>
        <p:spPr>
          <a:xfrm>
            <a:off x="238125" y="990600"/>
            <a:ext cx="8642350" cy="1214438"/>
          </a:xfrm>
        </p:spPr>
        <p:txBody>
          <a:bodyPr/>
          <a:lstStyle/>
          <a:p>
            <a:pPr marL="0" indent="0" eaLnBrk="1" hangingPunct="1">
              <a:buNone/>
            </a:pPr>
            <a:r>
              <a:rPr lang="zh-CN" altLang="en-US" dirty="0" smtClean="0"/>
              <a:t>利用天体测量方法，</a:t>
            </a:r>
            <a:r>
              <a:rPr lang="en-US" altLang="zh-CN" dirty="0" smtClean="0"/>
              <a:t>1915</a:t>
            </a:r>
            <a:r>
              <a:rPr lang="zh-CN" altLang="en-US" dirty="0" smtClean="0"/>
              <a:t>年发现最亮的恒星天狼星</a:t>
            </a:r>
            <a:r>
              <a:rPr lang="en-US" altLang="zh-CN" dirty="0" smtClean="0"/>
              <a:t>A</a:t>
            </a:r>
            <a:r>
              <a:rPr lang="zh-CN" altLang="en-US" dirty="0" smtClean="0"/>
              <a:t>有一颗暗淡的伴星</a:t>
            </a:r>
            <a:r>
              <a:rPr lang="en-US" altLang="zh-CN" dirty="0" smtClean="0"/>
              <a:t>B</a:t>
            </a:r>
            <a:endParaRPr lang="zh-CN" altLang="en-US" dirty="0" smtClean="0"/>
          </a:p>
        </p:txBody>
      </p:sp>
      <p:pic>
        <p:nvPicPr>
          <p:cNvPr id="94212" name="Picture 4" descr="Sirusb_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1" y="2598850"/>
            <a:ext cx="2813050"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6645" name="Picture 5" descr="0065_xr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88" y="2424113"/>
            <a:ext cx="302895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Text Box 6"/>
          <p:cNvSpPr txBox="1">
            <a:spLocks noChangeArrowheads="1"/>
          </p:cNvSpPr>
          <p:nvPr/>
        </p:nvSpPr>
        <p:spPr bwMode="auto">
          <a:xfrm>
            <a:off x="746125" y="4405313"/>
            <a:ext cx="2149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baseline="-25000">
              <a:solidFill>
                <a:schemeClr val="tx1"/>
              </a:solidFill>
              <a:latin typeface="Times New Roman" panose="02020603050405020304" pitchFamily="18" charset="0"/>
              <a:ea typeface="宋体" panose="02010600030101010101" pitchFamily="2" charset="-122"/>
            </a:endParaRPr>
          </a:p>
        </p:txBody>
      </p:sp>
      <p:sp>
        <p:nvSpPr>
          <p:cNvPr id="94215" name="Text Box 7"/>
          <p:cNvSpPr txBox="1">
            <a:spLocks noChangeArrowheads="1"/>
          </p:cNvSpPr>
          <p:nvPr/>
        </p:nvSpPr>
        <p:spPr bwMode="auto">
          <a:xfrm>
            <a:off x="2483644" y="4917450"/>
            <a:ext cx="4767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ea typeface="宋体" panose="02010600030101010101" pitchFamily="2" charset="-122"/>
              </a:rPr>
              <a:t>天狼</a:t>
            </a:r>
            <a:r>
              <a:rPr lang="en-US" altLang="zh-CN" dirty="0">
                <a:ea typeface="宋体" panose="02010600030101010101" pitchFamily="2" charset="-122"/>
              </a:rPr>
              <a:t> A </a:t>
            </a:r>
            <a:r>
              <a:rPr lang="zh-CN" altLang="en-US" dirty="0">
                <a:ea typeface="宋体" panose="02010600030101010101" pitchFamily="2" charset="-122"/>
              </a:rPr>
              <a:t>和 </a:t>
            </a:r>
            <a:r>
              <a:rPr lang="en-US" altLang="zh-CN" dirty="0">
                <a:ea typeface="宋体" panose="02010600030101010101" pitchFamily="2" charset="-122"/>
              </a:rPr>
              <a:t>B</a:t>
            </a:r>
            <a:r>
              <a:rPr lang="zh-CN" altLang="en-US" dirty="0">
                <a:ea typeface="宋体" panose="02010600030101010101" pitchFamily="2" charset="-122"/>
              </a:rPr>
              <a:t>（箭头所示）</a:t>
            </a:r>
          </a:p>
        </p:txBody>
      </p:sp>
      <p:sp>
        <p:nvSpPr>
          <p:cNvPr id="496648" name="Line 8"/>
          <p:cNvSpPr>
            <a:spLocks noChangeShapeType="1"/>
          </p:cNvSpPr>
          <p:nvPr/>
        </p:nvSpPr>
        <p:spPr bwMode="auto">
          <a:xfrm flipV="1">
            <a:off x="6265863" y="3763963"/>
            <a:ext cx="76200" cy="762000"/>
          </a:xfrm>
          <a:prstGeom prst="line">
            <a:avLst/>
          </a:prstGeom>
          <a:noFill/>
          <a:ln w="28575">
            <a:solidFill>
              <a:schemeClr val="bg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4217" name="TextBox 8"/>
          <p:cNvSpPr txBox="1">
            <a:spLocks noChangeArrowheads="1"/>
          </p:cNvSpPr>
          <p:nvPr/>
        </p:nvSpPr>
        <p:spPr bwMode="auto">
          <a:xfrm>
            <a:off x="2205124" y="5831486"/>
            <a:ext cx="5400675" cy="585788"/>
          </a:xfrm>
          <a:prstGeom prst="rect">
            <a:avLst/>
          </a:prstGeom>
          <a:blipFill dpi="0" rotWithShape="1">
            <a:blip r:embed="rId5"/>
            <a:srcRect/>
            <a:tile tx="0" ty="0" sx="100000" sy="100000" flip="none" algn="tl"/>
          </a:blipFill>
          <a:ln>
            <a:noFill/>
          </a:ln>
          <a:extLs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latin typeface="方正姚体" panose="02010601030101010101" pitchFamily="2" charset="-122"/>
                <a:ea typeface="方正姚体" panose="02010601030101010101" pitchFamily="2" charset="-122"/>
              </a:rPr>
              <a:t>视差</a:t>
            </a:r>
            <a:r>
              <a:rPr lang="en-US" altLang="zh-CN" dirty="0">
                <a:solidFill>
                  <a:srgbClr val="FFFF00"/>
                </a:solidFill>
                <a:latin typeface="方正姚体" panose="02010601030101010101" pitchFamily="2" charset="-122"/>
                <a:ea typeface="方正姚体" panose="02010601030101010101" pitchFamily="2" charset="-122"/>
              </a:rPr>
              <a:t>0.379</a:t>
            </a:r>
            <a:r>
              <a:rPr lang="zh-CN" altLang="en-US" dirty="0">
                <a:solidFill>
                  <a:srgbClr val="FFFF00"/>
                </a:solidFill>
                <a:latin typeface="方正姚体" panose="02010601030101010101" pitchFamily="2" charset="-122"/>
                <a:ea typeface="方正姚体" panose="02010601030101010101" pitchFamily="2" charset="-122"/>
              </a:rPr>
              <a:t>角秒，距离</a:t>
            </a:r>
            <a:r>
              <a:rPr lang="en-US" altLang="zh-CN" dirty="0">
                <a:solidFill>
                  <a:srgbClr val="FFFF00"/>
                </a:solidFill>
                <a:latin typeface="方正姚体" panose="02010601030101010101" pitchFamily="2" charset="-122"/>
                <a:ea typeface="方正姚体" panose="02010601030101010101" pitchFamily="2" charset="-122"/>
              </a:rPr>
              <a:t>8.6</a:t>
            </a:r>
            <a:r>
              <a:rPr lang="zh-CN" altLang="en-US" dirty="0">
                <a:solidFill>
                  <a:srgbClr val="FFFF00"/>
                </a:solidFill>
                <a:latin typeface="方正姚体" panose="02010601030101010101" pitchFamily="2" charset="-122"/>
                <a:ea typeface="方正姚体" panose="02010601030101010101" pitchFamily="2" charset="-122"/>
              </a:rPr>
              <a:t>光年</a:t>
            </a:r>
          </a:p>
        </p:txBody>
      </p:sp>
      <p:sp>
        <p:nvSpPr>
          <p:cNvPr id="94218" name="文本框 1"/>
          <p:cNvSpPr txBox="1">
            <a:spLocks noChangeArrowheads="1"/>
          </p:cNvSpPr>
          <p:nvPr/>
        </p:nvSpPr>
        <p:spPr bwMode="auto">
          <a:xfrm>
            <a:off x="1372394" y="3941763"/>
            <a:ext cx="1655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latin typeface="Times New Roman" panose="02020603050405020304" pitchFamily="18" charset="0"/>
                <a:ea typeface="华文行楷" panose="02010800040101010101" pitchFamily="2" charset="-122"/>
              </a:rPr>
              <a:t>可见光</a:t>
            </a:r>
          </a:p>
        </p:txBody>
      </p:sp>
      <p:sp>
        <p:nvSpPr>
          <p:cNvPr id="94219" name="文本框 2"/>
          <p:cNvSpPr txBox="1">
            <a:spLocks noChangeArrowheads="1"/>
          </p:cNvSpPr>
          <p:nvPr/>
        </p:nvSpPr>
        <p:spPr bwMode="auto">
          <a:xfrm>
            <a:off x="6588224" y="4245457"/>
            <a:ext cx="1512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dirty="0">
                <a:solidFill>
                  <a:srgbClr val="FFFF00"/>
                </a:solidFill>
                <a:latin typeface="Times New Roman" panose="02020603050405020304" pitchFamily="18" charset="0"/>
                <a:ea typeface="华文行楷" panose="02010800040101010101" pitchFamily="2" charset="-122"/>
              </a:rPr>
              <a:t>X</a:t>
            </a:r>
            <a:r>
              <a:rPr lang="zh-CN" altLang="en-US" dirty="0">
                <a:solidFill>
                  <a:srgbClr val="FFFF00"/>
                </a:solidFill>
                <a:latin typeface="Times New Roman" panose="02020603050405020304" pitchFamily="18" charset="0"/>
                <a:ea typeface="华文行楷" panose="02010800040101010101" pitchFamily="2" charset="-122"/>
              </a:rPr>
              <a:t>射线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96645"/>
                                        </p:tgtEl>
                                        <p:attrNameLst>
                                          <p:attrName>style.visibility</p:attrName>
                                        </p:attrNameLst>
                                      </p:cBhvr>
                                      <p:to>
                                        <p:strVal val="visible"/>
                                      </p:to>
                                    </p:set>
                                    <p:animEffect transition="in" filter="dissolve">
                                      <p:cBhvr>
                                        <p:cTn id="7" dur="500"/>
                                        <p:tgtEl>
                                          <p:spTgt spid="496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algn="ctr" eaLnBrk="1" hangingPunct="1"/>
            <a:r>
              <a:rPr lang="zh-CN" altLang="en-US" sz="4000" b="0" dirty="0" smtClean="0"/>
              <a:t>确定天狼</a:t>
            </a:r>
            <a:r>
              <a:rPr lang="en-US" altLang="zh-CN" sz="4000" b="0" dirty="0" smtClean="0"/>
              <a:t>B</a:t>
            </a:r>
            <a:r>
              <a:rPr lang="zh-CN" altLang="en-US" sz="4000" b="0" dirty="0" smtClean="0"/>
              <a:t>是白矮星</a:t>
            </a:r>
          </a:p>
        </p:txBody>
      </p:sp>
      <p:sp>
        <p:nvSpPr>
          <p:cNvPr id="96259" name="Rectangle 3"/>
          <p:cNvSpPr>
            <a:spLocks noGrp="1" noChangeArrowheads="1"/>
          </p:cNvSpPr>
          <p:nvPr>
            <p:ph type="body" idx="1"/>
          </p:nvPr>
        </p:nvSpPr>
        <p:spPr>
          <a:xfrm>
            <a:off x="179388" y="981075"/>
            <a:ext cx="8763000" cy="1799853"/>
          </a:xfrm>
        </p:spPr>
        <p:txBody>
          <a:bodyPr/>
          <a:lstStyle/>
          <a:p>
            <a:pPr eaLnBrk="1" hangingPunct="1">
              <a:buFont typeface="Wingdings" panose="05000000000000000000" pitchFamily="2" charset="2"/>
              <a:buNone/>
            </a:pPr>
            <a:r>
              <a:rPr lang="zh-CN" altLang="en-US" dirty="0" smtClean="0"/>
              <a:t>    天狼星（</a:t>
            </a:r>
            <a:r>
              <a:rPr lang="en-US" altLang="zh-CN" dirty="0" smtClean="0"/>
              <a:t>Sirius）</a:t>
            </a:r>
            <a:r>
              <a:rPr lang="zh-CN" altLang="en-US" dirty="0" smtClean="0"/>
              <a:t>双星，</a:t>
            </a:r>
            <a:r>
              <a:rPr lang="en-US" altLang="zh-CN" i="1" dirty="0" err="1" smtClean="0"/>
              <a:t>P</a:t>
            </a:r>
            <a:r>
              <a:rPr lang="en-US" altLang="zh-CN" baseline="-30000" dirty="0" err="1" smtClean="0"/>
              <a:t>orb</a:t>
            </a:r>
            <a:r>
              <a:rPr lang="en-US" altLang="zh-CN" dirty="0" smtClean="0"/>
              <a:t>= 50</a:t>
            </a:r>
            <a:r>
              <a:rPr lang="zh-CN" altLang="en-US" dirty="0" smtClean="0"/>
              <a:t>年</a:t>
            </a:r>
            <a:r>
              <a:rPr lang="en-US" altLang="zh-CN" dirty="0" smtClean="0"/>
              <a:t> </a:t>
            </a:r>
          </a:p>
          <a:p>
            <a:pPr eaLnBrk="1" hangingPunct="1">
              <a:buFont typeface="Wingdings" panose="05000000000000000000" pitchFamily="2" charset="2"/>
              <a:buNone/>
            </a:pPr>
            <a:r>
              <a:rPr lang="zh-CN" altLang="en-US" dirty="0" smtClean="0"/>
              <a:t>    天狼</a:t>
            </a:r>
            <a:r>
              <a:rPr lang="en-US" altLang="zh-CN" dirty="0" err="1" smtClean="0"/>
              <a:t>A：</a:t>
            </a:r>
            <a:r>
              <a:rPr lang="en-US" altLang="zh-CN" i="1" dirty="0" err="1" smtClean="0"/>
              <a:t>m</a:t>
            </a:r>
            <a:r>
              <a:rPr lang="en-US" altLang="zh-CN" baseline="-30000" dirty="0" err="1" smtClean="0"/>
              <a:t>v</a:t>
            </a:r>
            <a:r>
              <a:rPr lang="en-US" altLang="zh-CN" baseline="-30000" dirty="0" smtClean="0"/>
              <a:t> </a:t>
            </a:r>
            <a:r>
              <a:rPr lang="en-US" altLang="zh-CN" dirty="0" smtClean="0"/>
              <a:t>= -1.45</a:t>
            </a:r>
            <a:r>
              <a:rPr lang="en-US" altLang="zh-CN" baseline="30000" dirty="0" smtClean="0"/>
              <a:t>m</a:t>
            </a:r>
            <a:r>
              <a:rPr lang="en-US" altLang="zh-CN" dirty="0" smtClean="0"/>
              <a:t>，</a:t>
            </a:r>
            <a:r>
              <a:rPr lang="en-US" altLang="zh-CN" i="1" dirty="0" smtClean="0"/>
              <a:t>M</a:t>
            </a:r>
            <a:r>
              <a:rPr lang="en-US" altLang="zh-CN" baseline="-30000" dirty="0" smtClean="0"/>
              <a:t>v </a:t>
            </a:r>
            <a:r>
              <a:rPr lang="en-US" altLang="zh-CN" dirty="0" smtClean="0"/>
              <a:t>= 1.4</a:t>
            </a:r>
            <a:r>
              <a:rPr lang="en-US" altLang="zh-CN" baseline="30000" dirty="0" smtClean="0"/>
              <a:t>m</a:t>
            </a:r>
            <a:endParaRPr lang="zh-CN" altLang="en-US" dirty="0" smtClean="0"/>
          </a:p>
          <a:p>
            <a:pPr eaLnBrk="1" hangingPunct="1">
              <a:buFont typeface="Wingdings" panose="05000000000000000000" pitchFamily="2" charset="2"/>
              <a:buNone/>
            </a:pPr>
            <a:r>
              <a:rPr lang="zh-CN" altLang="en-US" dirty="0" smtClean="0">
                <a:solidFill>
                  <a:srgbClr val="00FF00"/>
                </a:solidFill>
              </a:rPr>
              <a:t>    </a:t>
            </a:r>
            <a:r>
              <a:rPr lang="zh-CN" altLang="en-US" dirty="0" smtClean="0"/>
              <a:t>天狼</a:t>
            </a:r>
            <a:r>
              <a:rPr lang="en-US" altLang="zh-CN" dirty="0" err="1" smtClean="0"/>
              <a:t>B：</a:t>
            </a:r>
            <a:r>
              <a:rPr lang="en-US" altLang="zh-CN" i="1" dirty="0" err="1" smtClean="0"/>
              <a:t>m</a:t>
            </a:r>
            <a:r>
              <a:rPr lang="en-US" altLang="zh-CN" baseline="-30000" dirty="0" err="1" smtClean="0"/>
              <a:t>v</a:t>
            </a:r>
            <a:r>
              <a:rPr lang="en-US" altLang="zh-CN" baseline="-30000" dirty="0" smtClean="0"/>
              <a:t> </a:t>
            </a:r>
            <a:r>
              <a:rPr lang="en-US" altLang="zh-CN" dirty="0" smtClean="0"/>
              <a:t>= 8.68</a:t>
            </a:r>
            <a:r>
              <a:rPr lang="en-US" altLang="zh-CN" baseline="30000" dirty="0" smtClean="0"/>
              <a:t>m</a:t>
            </a:r>
            <a:r>
              <a:rPr lang="en-US" altLang="zh-CN" dirty="0" smtClean="0"/>
              <a:t>，  </a:t>
            </a:r>
            <a:r>
              <a:rPr lang="en-US" altLang="zh-CN" i="1" dirty="0" err="1" smtClean="0"/>
              <a:t>M</a:t>
            </a:r>
            <a:r>
              <a:rPr lang="en-US" altLang="zh-CN" baseline="-30000" dirty="0" err="1" smtClean="0"/>
              <a:t>v</a:t>
            </a:r>
            <a:r>
              <a:rPr lang="en-US" altLang="zh-CN" baseline="-30000" dirty="0" smtClean="0"/>
              <a:t> </a:t>
            </a:r>
            <a:r>
              <a:rPr lang="en-US" altLang="zh-CN" dirty="0" smtClean="0"/>
              <a:t>= 11.6</a:t>
            </a:r>
            <a:r>
              <a:rPr lang="en-US" altLang="zh-CN" baseline="30000" dirty="0" smtClean="0"/>
              <a:t>m</a:t>
            </a:r>
          </a:p>
        </p:txBody>
      </p:sp>
      <p:sp>
        <p:nvSpPr>
          <p:cNvPr id="96260" name="Text Box 4"/>
          <p:cNvSpPr txBox="1">
            <a:spLocks noChangeArrowheads="1"/>
          </p:cNvSpPr>
          <p:nvPr/>
        </p:nvSpPr>
        <p:spPr bwMode="auto">
          <a:xfrm>
            <a:off x="971550" y="2924175"/>
            <a:ext cx="3048000" cy="1320800"/>
          </a:xfrm>
          <a:prstGeom prst="rect">
            <a:avLst/>
          </a:prstGeom>
          <a:solidFill>
            <a:srgbClr val="FFFF00"/>
          </a:solidFill>
          <a:ln w="9525">
            <a:solidFill>
              <a:schemeClr val="tx1"/>
            </a:solidFill>
            <a:miter lim="800000"/>
            <a:headEnd/>
            <a:tailEnd/>
          </a:ln>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dirty="0">
                <a:solidFill>
                  <a:schemeClr val="tx1"/>
                </a:solidFill>
                <a:latin typeface="Times New Roman" panose="02020603050405020304" pitchFamily="18" charset="0"/>
                <a:ea typeface="楷体_GB2312" pitchFamily="49" charset="-122"/>
              </a:rPr>
              <a:t>轨道运动 </a:t>
            </a:r>
          </a:p>
          <a:p>
            <a:pPr eaLnBrk="1" hangingPunct="1">
              <a:spcBef>
                <a:spcPct val="50000"/>
              </a:spcBef>
              <a:buFontTx/>
              <a:buNone/>
            </a:pPr>
            <a:r>
              <a:rPr kumimoji="1" lang="zh-CN" altLang="en-US" dirty="0">
                <a:solidFill>
                  <a:schemeClr val="tx1"/>
                </a:solidFill>
                <a:latin typeface="Times New Roman" panose="02020603050405020304" pitchFamily="18" charset="0"/>
                <a:ea typeface="楷体_GB2312" pitchFamily="49" charset="-122"/>
              </a:rPr>
              <a:t>→ </a:t>
            </a:r>
            <a:r>
              <a:rPr kumimoji="1" lang="en-US" altLang="zh-CN" i="1" dirty="0">
                <a:solidFill>
                  <a:schemeClr val="tx1"/>
                </a:solidFill>
                <a:latin typeface="Times New Roman" panose="02020603050405020304" pitchFamily="18" charset="0"/>
                <a:ea typeface="楷体_GB2312" pitchFamily="49" charset="-122"/>
              </a:rPr>
              <a:t>M</a:t>
            </a:r>
            <a:r>
              <a:rPr kumimoji="1" lang="en-US" altLang="zh-CN" dirty="0">
                <a:solidFill>
                  <a:schemeClr val="tx1"/>
                </a:solidFill>
                <a:latin typeface="Times New Roman" panose="02020603050405020304" pitchFamily="18" charset="0"/>
                <a:ea typeface="楷体_GB2312" pitchFamily="49" charset="-122"/>
              </a:rPr>
              <a:t> = 1.05 </a:t>
            </a:r>
            <a:r>
              <a:rPr kumimoji="1" lang="en-US" altLang="zh-CN" i="1" dirty="0">
                <a:solidFill>
                  <a:schemeClr val="tx1"/>
                </a:solidFill>
                <a:latin typeface="Times New Roman" panose="02020603050405020304" pitchFamily="18" charset="0"/>
                <a:ea typeface="楷体_GB2312" pitchFamily="49" charset="-122"/>
              </a:rPr>
              <a:t>M</a:t>
            </a:r>
            <a:r>
              <a:rPr kumimoji="1" lang="en-US" altLang="zh-CN" baseline="-30000" dirty="0">
                <a:solidFill>
                  <a:schemeClr val="tx1"/>
                </a:solidFill>
                <a:latin typeface="Times New Roman" panose="02020603050405020304" pitchFamily="18" charset="0"/>
                <a:ea typeface="楷体_GB2312" pitchFamily="49" charset="-122"/>
              </a:rPr>
              <a:t>⊙</a:t>
            </a:r>
            <a:endParaRPr kumimoji="1" lang="zh-CN" altLang="en-US" baseline="-30000" dirty="0">
              <a:solidFill>
                <a:schemeClr val="tx1"/>
              </a:solidFill>
              <a:latin typeface="Times New Roman" panose="02020603050405020304" pitchFamily="18" charset="0"/>
              <a:ea typeface="楷体_GB2312" pitchFamily="49" charset="-122"/>
            </a:endParaRPr>
          </a:p>
        </p:txBody>
      </p:sp>
      <p:sp>
        <p:nvSpPr>
          <p:cNvPr id="96261" name="Text Box 5"/>
          <p:cNvSpPr txBox="1">
            <a:spLocks noChangeArrowheads="1"/>
          </p:cNvSpPr>
          <p:nvPr/>
        </p:nvSpPr>
        <p:spPr bwMode="auto">
          <a:xfrm>
            <a:off x="4716463" y="2924175"/>
            <a:ext cx="3505200" cy="1320800"/>
          </a:xfrm>
          <a:prstGeom prst="rect">
            <a:avLst/>
          </a:prstGeom>
          <a:solidFill>
            <a:srgbClr val="FFFF00"/>
          </a:solidFill>
          <a:ln w="9525">
            <a:solidFill>
              <a:schemeClr val="tx1"/>
            </a:solidFill>
            <a:miter lim="800000"/>
            <a:headEnd/>
            <a:tailEnd/>
          </a:ln>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en-US" altLang="zh-CN" i="1" dirty="0" err="1">
                <a:solidFill>
                  <a:schemeClr val="tx1"/>
                </a:solidFill>
                <a:latin typeface="Times New Roman" panose="02020603050405020304" pitchFamily="18" charset="0"/>
                <a:ea typeface="楷体_GB2312" pitchFamily="49" charset="-122"/>
              </a:rPr>
              <a:t>T</a:t>
            </a:r>
            <a:r>
              <a:rPr kumimoji="1" lang="en-US" altLang="zh-CN" baseline="-30000" dirty="0" err="1">
                <a:solidFill>
                  <a:schemeClr val="tx1"/>
                </a:solidFill>
                <a:latin typeface="Times New Roman" panose="02020603050405020304" pitchFamily="18" charset="0"/>
                <a:ea typeface="楷体_GB2312" pitchFamily="49" charset="-122"/>
              </a:rPr>
              <a:t>eff</a:t>
            </a:r>
            <a:r>
              <a:rPr kumimoji="1" lang="en-US" altLang="zh-CN" baseline="-30000" dirty="0">
                <a:solidFill>
                  <a:schemeClr val="tx1"/>
                </a:solidFill>
                <a:latin typeface="Times New Roman" panose="02020603050405020304" pitchFamily="18" charset="0"/>
                <a:ea typeface="楷体_GB2312" pitchFamily="49" charset="-122"/>
              </a:rPr>
              <a:t> </a:t>
            </a:r>
            <a:r>
              <a:rPr kumimoji="1" lang="zh-CN" altLang="en-US" baseline="-30000" dirty="0">
                <a:solidFill>
                  <a:schemeClr val="tx1"/>
                </a:solidFill>
                <a:latin typeface="Times New Roman" panose="02020603050405020304" pitchFamily="18" charset="0"/>
                <a:ea typeface="楷体_GB2312" pitchFamily="49" charset="-122"/>
              </a:rPr>
              <a:t> </a:t>
            </a:r>
            <a:r>
              <a:rPr kumimoji="1" lang="en-US" altLang="zh-CN" dirty="0">
                <a:solidFill>
                  <a:schemeClr val="tx1"/>
                </a:solidFill>
                <a:latin typeface="Times New Roman" panose="02020603050405020304" pitchFamily="18" charset="0"/>
                <a:ea typeface="楷体_GB2312" pitchFamily="49" charset="-122"/>
              </a:rPr>
              <a:t>= </a:t>
            </a:r>
            <a:r>
              <a:rPr kumimoji="1" lang="zh-CN" altLang="en-US" dirty="0">
                <a:solidFill>
                  <a:schemeClr val="tx1"/>
                </a:solidFill>
                <a:latin typeface="Times New Roman" panose="02020603050405020304" pitchFamily="18" charset="0"/>
                <a:ea typeface="楷体_GB2312" pitchFamily="49" charset="-122"/>
              </a:rPr>
              <a:t> </a:t>
            </a:r>
            <a:r>
              <a:rPr kumimoji="1" lang="en-US" altLang="zh-CN" dirty="0">
                <a:solidFill>
                  <a:schemeClr val="tx1"/>
                </a:solidFill>
                <a:latin typeface="Times New Roman" panose="02020603050405020304" pitchFamily="18" charset="0"/>
                <a:ea typeface="楷体_GB2312" pitchFamily="49" charset="-122"/>
              </a:rPr>
              <a:t>2.6×10</a:t>
            </a:r>
            <a:r>
              <a:rPr kumimoji="1" lang="en-US" altLang="zh-CN" baseline="30000" dirty="0">
                <a:solidFill>
                  <a:schemeClr val="tx1"/>
                </a:solidFill>
                <a:latin typeface="Times New Roman" panose="02020603050405020304" pitchFamily="18" charset="0"/>
                <a:ea typeface="楷体_GB2312" pitchFamily="49" charset="-122"/>
              </a:rPr>
              <a:t>4 </a:t>
            </a:r>
            <a:r>
              <a:rPr kumimoji="1" lang="en-US" altLang="zh-CN" dirty="0">
                <a:solidFill>
                  <a:schemeClr val="tx1"/>
                </a:solidFill>
                <a:latin typeface="Times New Roman" panose="02020603050405020304" pitchFamily="18" charset="0"/>
                <a:ea typeface="楷体_GB2312" pitchFamily="49" charset="-122"/>
              </a:rPr>
              <a:t>K </a:t>
            </a:r>
          </a:p>
          <a:p>
            <a:pPr eaLnBrk="1" hangingPunct="1">
              <a:spcBef>
                <a:spcPct val="50000"/>
              </a:spcBef>
              <a:buFontTx/>
              <a:buNone/>
            </a:pPr>
            <a:r>
              <a:rPr kumimoji="1" lang="en-US" altLang="zh-CN" dirty="0">
                <a:solidFill>
                  <a:schemeClr val="tx1"/>
                </a:solidFill>
                <a:latin typeface="Times New Roman" panose="02020603050405020304" pitchFamily="18" charset="0"/>
                <a:ea typeface="楷体_GB2312" pitchFamily="49" charset="-122"/>
              </a:rPr>
              <a:t>→ </a:t>
            </a:r>
            <a:r>
              <a:rPr kumimoji="1" lang="en-US" altLang="zh-CN" i="1" dirty="0">
                <a:solidFill>
                  <a:schemeClr val="tx1"/>
                </a:solidFill>
                <a:latin typeface="Times New Roman" panose="02020603050405020304" pitchFamily="18" charset="0"/>
                <a:ea typeface="楷体_GB2312" pitchFamily="49" charset="-122"/>
              </a:rPr>
              <a:t>R</a:t>
            </a:r>
            <a:r>
              <a:rPr kumimoji="1" lang="zh-CN" altLang="en-US" i="1" dirty="0">
                <a:solidFill>
                  <a:schemeClr val="tx1"/>
                </a:solidFill>
                <a:latin typeface="Times New Roman" panose="02020603050405020304" pitchFamily="18" charset="0"/>
                <a:ea typeface="楷体_GB2312" pitchFamily="49" charset="-122"/>
              </a:rPr>
              <a:t> </a:t>
            </a:r>
            <a:r>
              <a:rPr kumimoji="1" lang="en-US" altLang="zh-CN" dirty="0">
                <a:solidFill>
                  <a:schemeClr val="tx1"/>
                </a:solidFill>
                <a:latin typeface="Times New Roman" panose="02020603050405020304" pitchFamily="18" charset="0"/>
                <a:ea typeface="楷体_GB2312" pitchFamily="49" charset="-122"/>
              </a:rPr>
              <a:t>≈</a:t>
            </a:r>
            <a:r>
              <a:rPr kumimoji="1" lang="zh-CN" altLang="en-US" dirty="0">
                <a:solidFill>
                  <a:schemeClr val="tx1"/>
                </a:solidFill>
                <a:latin typeface="Times New Roman" panose="02020603050405020304" pitchFamily="18" charset="0"/>
                <a:ea typeface="楷体_GB2312" pitchFamily="49" charset="-122"/>
              </a:rPr>
              <a:t> </a:t>
            </a:r>
            <a:r>
              <a:rPr kumimoji="1" lang="en-US" altLang="zh-CN" dirty="0">
                <a:solidFill>
                  <a:schemeClr val="tx1"/>
                </a:solidFill>
                <a:latin typeface="Times New Roman" panose="02020603050405020304" pitchFamily="18" charset="0"/>
                <a:ea typeface="楷体_GB2312" pitchFamily="49" charset="-122"/>
              </a:rPr>
              <a:t>5×10</a:t>
            </a:r>
            <a:r>
              <a:rPr kumimoji="1" lang="en-US" altLang="zh-CN" baseline="30000" dirty="0">
                <a:solidFill>
                  <a:schemeClr val="tx1"/>
                </a:solidFill>
                <a:latin typeface="Times New Roman" panose="02020603050405020304" pitchFamily="18" charset="0"/>
                <a:ea typeface="楷体_GB2312" pitchFamily="49" charset="-122"/>
              </a:rPr>
              <a:t>8</a:t>
            </a:r>
            <a:r>
              <a:rPr kumimoji="1" lang="en-US" altLang="zh-CN" dirty="0">
                <a:solidFill>
                  <a:schemeClr val="tx1"/>
                </a:solidFill>
                <a:latin typeface="Times New Roman" panose="02020603050405020304" pitchFamily="18" charset="0"/>
                <a:ea typeface="楷体_GB2312" pitchFamily="49" charset="-122"/>
              </a:rPr>
              <a:t> cm</a:t>
            </a:r>
            <a:endParaRPr kumimoji="1" lang="zh-CN" altLang="en-US" dirty="0">
              <a:solidFill>
                <a:schemeClr val="tx1"/>
              </a:solidFill>
              <a:latin typeface="Times New Roman" panose="02020603050405020304" pitchFamily="18" charset="0"/>
              <a:ea typeface="楷体_GB2312" pitchFamily="49" charset="-122"/>
            </a:endParaRPr>
          </a:p>
        </p:txBody>
      </p:sp>
      <p:sp>
        <p:nvSpPr>
          <p:cNvPr id="96262" name="Text Box 6"/>
          <p:cNvSpPr txBox="1">
            <a:spLocks noChangeArrowheads="1"/>
          </p:cNvSpPr>
          <p:nvPr/>
        </p:nvSpPr>
        <p:spPr bwMode="auto">
          <a:xfrm>
            <a:off x="2555875" y="4797425"/>
            <a:ext cx="3733800" cy="588963"/>
          </a:xfrm>
          <a:prstGeom prst="rect">
            <a:avLst/>
          </a:prstGeom>
          <a:solidFill>
            <a:srgbClr val="66FF33"/>
          </a:solidFill>
          <a:ln w="9525">
            <a:solidFill>
              <a:schemeClr val="tx1"/>
            </a:solidFill>
            <a:miter lim="800000"/>
            <a:headEnd/>
            <a:tailEnd/>
          </a:ln>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i="1" dirty="0">
                <a:solidFill>
                  <a:schemeClr val="tx1"/>
                </a:solidFill>
                <a:latin typeface="Symbol" panose="05050102010706020507" pitchFamily="18" charset="2"/>
                <a:ea typeface="楷体_GB2312" pitchFamily="49" charset="-122"/>
              </a:rPr>
              <a:t>r </a:t>
            </a:r>
            <a:r>
              <a:rPr kumimoji="1" lang="en-US" altLang="zh-CN" dirty="0">
                <a:solidFill>
                  <a:schemeClr val="tx1"/>
                </a:solidFill>
                <a:latin typeface="Times New Roman" panose="02020603050405020304" pitchFamily="18" charset="0"/>
                <a:ea typeface="楷体_GB2312" pitchFamily="49" charset="-122"/>
              </a:rPr>
              <a:t>= 3.8×10</a:t>
            </a:r>
            <a:r>
              <a:rPr kumimoji="1" lang="en-US" altLang="zh-CN" baseline="30000" dirty="0">
                <a:solidFill>
                  <a:schemeClr val="tx1"/>
                </a:solidFill>
                <a:latin typeface="Times New Roman" panose="02020603050405020304" pitchFamily="18" charset="0"/>
                <a:ea typeface="楷体_GB2312" pitchFamily="49" charset="-122"/>
              </a:rPr>
              <a:t>6</a:t>
            </a:r>
            <a:r>
              <a:rPr kumimoji="1" lang="en-US" altLang="zh-CN" dirty="0">
                <a:solidFill>
                  <a:schemeClr val="tx1"/>
                </a:solidFill>
                <a:latin typeface="Times New Roman" panose="02020603050405020304" pitchFamily="18" charset="0"/>
                <a:ea typeface="楷体_GB2312" pitchFamily="49" charset="-122"/>
              </a:rPr>
              <a:t> gcm</a:t>
            </a:r>
            <a:r>
              <a:rPr kumimoji="1" lang="en-US" altLang="zh-CN" baseline="30000" dirty="0">
                <a:solidFill>
                  <a:schemeClr val="tx1"/>
                </a:solidFill>
                <a:latin typeface="Times New Roman" panose="02020603050405020304" pitchFamily="18" charset="0"/>
                <a:ea typeface="楷体_GB2312" pitchFamily="49" charset="-122"/>
              </a:rPr>
              <a:t>-3</a:t>
            </a:r>
            <a:endParaRPr kumimoji="1" lang="zh-CN" altLang="en-US" baseline="30000" dirty="0">
              <a:solidFill>
                <a:schemeClr val="tx1"/>
              </a:solidFill>
              <a:latin typeface="Times New Roman" panose="02020603050405020304" pitchFamily="18" charset="0"/>
              <a:ea typeface="楷体_GB2312" pitchFamily="49" charset="-122"/>
            </a:endParaRPr>
          </a:p>
        </p:txBody>
      </p:sp>
      <p:sp>
        <p:nvSpPr>
          <p:cNvPr id="96263" name="AutoShape 7"/>
          <p:cNvSpPr>
            <a:spLocks noChangeArrowheads="1"/>
          </p:cNvSpPr>
          <p:nvPr/>
        </p:nvSpPr>
        <p:spPr bwMode="auto">
          <a:xfrm>
            <a:off x="3635375" y="4292600"/>
            <a:ext cx="1584325" cy="431800"/>
          </a:xfrm>
          <a:prstGeom prst="downArrow">
            <a:avLst>
              <a:gd name="adj1" fmla="val 50000"/>
              <a:gd name="adj2" fmla="val 25000"/>
            </a:avLst>
          </a:prstGeom>
          <a:solidFill>
            <a:srgbClr val="FF0000"/>
          </a:solidFill>
          <a:ln w="9525">
            <a:solidFill>
              <a:schemeClr val="tx1"/>
            </a:solidFill>
            <a:miter lim="800000"/>
            <a:headEnd/>
            <a:tailEnd/>
          </a:ln>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a:solidFill>
                <a:schemeClr val="tx1"/>
              </a:solidFill>
              <a:latin typeface="Times New Roman" panose="02020603050405020304" pitchFamily="18" charset="0"/>
              <a:ea typeface="华文行楷" panose="02010800040101010101" pitchFamily="2" charset="-122"/>
            </a:endParaRPr>
          </a:p>
        </p:txBody>
      </p:sp>
      <p:sp>
        <p:nvSpPr>
          <p:cNvPr id="96264" name="AutoShape 8"/>
          <p:cNvSpPr>
            <a:spLocks noChangeArrowheads="1"/>
          </p:cNvSpPr>
          <p:nvPr/>
        </p:nvSpPr>
        <p:spPr bwMode="auto">
          <a:xfrm>
            <a:off x="4067175" y="5300663"/>
            <a:ext cx="720725" cy="504825"/>
          </a:xfrm>
          <a:prstGeom prst="downArrow">
            <a:avLst>
              <a:gd name="adj1" fmla="val 50000"/>
              <a:gd name="adj2" fmla="val 25000"/>
            </a:avLst>
          </a:prstGeom>
          <a:solidFill>
            <a:srgbClr val="FF0000"/>
          </a:solidFill>
          <a:ln w="12700">
            <a:solidFill>
              <a:schemeClr val="tx1"/>
            </a:solidFill>
            <a:miter lim="800000"/>
            <a:headEnd type="none" w="sm" len="sm"/>
            <a:tailEnd type="none" w="sm" len="sm"/>
          </a:ln>
        </p:spPr>
        <p:txBody>
          <a:bodyPr vert="eaVert"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a:solidFill>
                <a:schemeClr val="tx1"/>
              </a:solidFill>
              <a:latin typeface="Times New Roman" panose="02020603050405020304" pitchFamily="18" charset="0"/>
              <a:ea typeface="华文行楷" panose="02010800040101010101" pitchFamily="2" charset="-122"/>
            </a:endParaRPr>
          </a:p>
        </p:txBody>
      </p:sp>
      <p:sp>
        <p:nvSpPr>
          <p:cNvPr id="96265" name="Text Box 9"/>
          <p:cNvSpPr txBox="1">
            <a:spLocks noChangeArrowheads="1"/>
          </p:cNvSpPr>
          <p:nvPr/>
        </p:nvSpPr>
        <p:spPr bwMode="auto">
          <a:xfrm>
            <a:off x="2843213" y="5805488"/>
            <a:ext cx="3168650"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3600" b="1">
                <a:solidFill>
                  <a:schemeClr val="tx1"/>
                </a:solidFill>
                <a:latin typeface="宋体" panose="02010600030101010101" pitchFamily="2" charset="-122"/>
                <a:ea typeface="宋体" panose="02010600030101010101" pitchFamily="2" charset="-122"/>
              </a:rPr>
              <a:t>天狼</a:t>
            </a:r>
            <a:r>
              <a:rPr lang="en-US" altLang="zh-CN" sz="3600" b="1">
                <a:solidFill>
                  <a:schemeClr val="tx1"/>
                </a:solidFill>
                <a:latin typeface="宋体" panose="02010600030101010101" pitchFamily="2" charset="-122"/>
                <a:ea typeface="宋体" panose="02010600030101010101" pitchFamily="2" charset="-122"/>
              </a:rPr>
              <a:t>B</a:t>
            </a:r>
            <a:r>
              <a:rPr lang="zh-CN" altLang="en-US" sz="3600" b="1">
                <a:solidFill>
                  <a:schemeClr val="tx1"/>
                </a:solidFill>
                <a:latin typeface="宋体" panose="02010600030101010101" pitchFamily="2" charset="-122"/>
                <a:ea typeface="宋体" panose="02010600030101010101" pitchFamily="2" charset="-122"/>
              </a:rPr>
              <a:t>是白矮星</a:t>
            </a:r>
            <a:endParaRPr lang="en-US" altLang="zh-CN" sz="3600" b="1">
              <a:solidFill>
                <a:schemeClr val="tx1"/>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algn="ctr" eaLnBrk="1" hangingPunct="1"/>
            <a:r>
              <a:rPr lang="zh-CN" altLang="en-US" sz="4000" b="0" dirty="0" smtClean="0"/>
              <a:t>球状星团中有大量白矮星</a:t>
            </a:r>
          </a:p>
        </p:txBody>
      </p:sp>
      <p:sp>
        <p:nvSpPr>
          <p:cNvPr id="98307" name="Rectangle 3"/>
          <p:cNvSpPr>
            <a:spLocks noGrp="1" noChangeArrowheads="1"/>
          </p:cNvSpPr>
          <p:nvPr>
            <p:ph type="body" idx="1"/>
          </p:nvPr>
        </p:nvSpPr>
        <p:spPr>
          <a:xfrm>
            <a:off x="5076056" y="5167935"/>
            <a:ext cx="3903176" cy="1180835"/>
          </a:xfrm>
        </p:spPr>
        <p:txBody>
          <a:bodyPr/>
          <a:lstStyle/>
          <a:p>
            <a:pPr marL="0" indent="0" eaLnBrk="1" hangingPunct="1">
              <a:buNone/>
            </a:pPr>
            <a:r>
              <a:rPr lang="zh-CN" altLang="en-US" dirty="0" smtClean="0"/>
              <a:t>在</a:t>
            </a:r>
            <a:r>
              <a:rPr lang="en-US" altLang="zh-CN" dirty="0" smtClean="0"/>
              <a:t>H-R</a:t>
            </a:r>
            <a:r>
              <a:rPr lang="zh-CN" altLang="en-US" dirty="0" smtClean="0"/>
              <a:t>图上，白矮星位于主序带的左下方</a:t>
            </a:r>
            <a:endParaRPr lang="en-US" altLang="zh-CN" dirty="0" smtClean="0"/>
          </a:p>
          <a:p>
            <a:pPr eaLnBrk="1" hangingPunct="1"/>
            <a:endParaRPr lang="zh-CN" altLang="en-US" dirty="0" smtClean="0"/>
          </a:p>
        </p:txBody>
      </p:sp>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73" y="1188244"/>
            <a:ext cx="54102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5"/>
          <p:cNvSpPr txBox="1">
            <a:spLocks noChangeArrowheads="1"/>
          </p:cNvSpPr>
          <p:nvPr/>
        </p:nvSpPr>
        <p:spPr bwMode="auto">
          <a:xfrm>
            <a:off x="250825" y="4653136"/>
            <a:ext cx="43195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dirty="0"/>
              <a:t>球状星团 </a:t>
            </a:r>
            <a:r>
              <a:rPr lang="en-US" altLang="zh-CN" dirty="0"/>
              <a:t>M4 </a:t>
            </a:r>
            <a:r>
              <a:rPr lang="zh-CN" altLang="en-US" dirty="0"/>
              <a:t>包含大约 </a:t>
            </a:r>
            <a:r>
              <a:rPr lang="en-US" altLang="zh-CN" dirty="0"/>
              <a:t>100,000 </a:t>
            </a:r>
            <a:r>
              <a:rPr lang="zh-CN" altLang="en-US" dirty="0"/>
              <a:t>颗恒星，其中 </a:t>
            </a:r>
            <a:r>
              <a:rPr lang="en-US" altLang="zh-CN" dirty="0"/>
              <a:t>40,000 </a:t>
            </a:r>
            <a:r>
              <a:rPr lang="zh-CN" altLang="en-US" dirty="0"/>
              <a:t>估计为白矮星</a:t>
            </a:r>
            <a:endParaRPr kumimoji="1" lang="en-US" altLang="zh-CN" dirty="0"/>
          </a:p>
        </p:txBody>
      </p:sp>
      <p:pic>
        <p:nvPicPr>
          <p:cNvPr id="98310" name="Picture 6"/>
          <p:cNvPicPr>
            <a:picLocks noChangeAspect="1" noChangeArrowheads="1"/>
          </p:cNvPicPr>
          <p:nvPr/>
        </p:nvPicPr>
        <p:blipFill>
          <a:blip r:embed="rId4">
            <a:extLst>
              <a:ext uri="{28A0092B-C50C-407E-A947-70E740481C1C}">
                <a14:useLocalDpi xmlns:a14="http://schemas.microsoft.com/office/drawing/2010/main" val="0"/>
              </a:ext>
            </a:extLst>
          </a:blip>
          <a:srcRect t="3232"/>
          <a:stretch>
            <a:fillRect/>
          </a:stretch>
        </p:blipFill>
        <p:spPr bwMode="auto">
          <a:xfrm>
            <a:off x="5862637" y="1167116"/>
            <a:ext cx="2922588"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AutoShape 7"/>
          <p:cNvSpPr>
            <a:spLocks noChangeArrowheads="1"/>
          </p:cNvSpPr>
          <p:nvPr/>
        </p:nvSpPr>
        <p:spPr bwMode="auto">
          <a:xfrm rot="-6485594">
            <a:off x="6069807" y="4140993"/>
            <a:ext cx="1358900" cy="392113"/>
          </a:xfrm>
          <a:prstGeom prst="parallelogram">
            <a:avLst>
              <a:gd name="adj" fmla="val 76500"/>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a:solidFill>
                <a:schemeClr val="tx1"/>
              </a:solidFill>
              <a:latin typeface="Times New Roman" panose="02020603050405020304" pitchFamily="18" charset="0"/>
              <a:ea typeface="华文行楷" panose="02010800040101010101" pitchFamily="2" charset="-122"/>
            </a:endParaRPr>
          </a:p>
        </p:txBody>
      </p:sp>
      <p:sp>
        <p:nvSpPr>
          <p:cNvPr id="2" name="笑脸 1"/>
          <p:cNvSpPr/>
          <p:nvPr/>
        </p:nvSpPr>
        <p:spPr bwMode="auto">
          <a:xfrm>
            <a:off x="7057288" y="2204864"/>
            <a:ext cx="178688" cy="193848"/>
          </a:xfrm>
          <a:prstGeom prst="smileyFace">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algn="ctr" eaLnBrk="1" hangingPunct="1"/>
            <a:r>
              <a:rPr lang="zh-CN" altLang="en-US" sz="4400" b="0" dirty="0" smtClean="0">
                <a:latin typeface="Times New Roman" panose="02020603050405020304" pitchFamily="18" charset="0"/>
              </a:rPr>
              <a:t>白矮星的结构</a:t>
            </a:r>
          </a:p>
        </p:txBody>
      </p:sp>
      <p:sp>
        <p:nvSpPr>
          <p:cNvPr id="100355" name="Rectangle 3"/>
          <p:cNvSpPr>
            <a:spLocks noGrp="1" noChangeArrowheads="1"/>
          </p:cNvSpPr>
          <p:nvPr>
            <p:ph type="body" idx="1"/>
          </p:nvPr>
        </p:nvSpPr>
        <p:spPr>
          <a:xfrm>
            <a:off x="179388" y="981075"/>
            <a:ext cx="8763000" cy="2375917"/>
          </a:xfrm>
        </p:spPr>
        <p:txBody>
          <a:bodyPr/>
          <a:lstStyle/>
          <a:p>
            <a:pPr eaLnBrk="1" hangingPunct="1"/>
            <a:r>
              <a:rPr lang="zh-CN" altLang="en-US" dirty="0" smtClean="0"/>
              <a:t>质量 </a:t>
            </a:r>
            <a:r>
              <a:rPr lang="en-US" altLang="zh-CN" i="1" dirty="0" smtClean="0"/>
              <a:t>M</a:t>
            </a:r>
            <a:r>
              <a:rPr lang="en-US" altLang="zh-CN" dirty="0" smtClean="0"/>
              <a:t> ~ 0.2-1.1 </a:t>
            </a:r>
            <a:r>
              <a:rPr lang="en-US" altLang="zh-CN" i="1" dirty="0" smtClean="0"/>
              <a:t>M</a:t>
            </a:r>
            <a:r>
              <a:rPr lang="en-US" altLang="zh-CN" baseline="-30000" dirty="0" smtClean="0"/>
              <a:t>⊙ </a:t>
            </a:r>
            <a:r>
              <a:rPr lang="en-US" altLang="zh-CN" dirty="0" smtClean="0"/>
              <a:t>（</a:t>
            </a:r>
            <a:r>
              <a:rPr lang="zh-CN" altLang="en-US" dirty="0" smtClean="0"/>
              <a:t>平均 ~ 0.6 </a:t>
            </a:r>
            <a:r>
              <a:rPr lang="en-US" altLang="zh-CN" i="1" dirty="0" smtClean="0"/>
              <a:t>M</a:t>
            </a:r>
            <a:r>
              <a:rPr lang="en-US" altLang="zh-CN" baseline="-30000" dirty="0" smtClean="0"/>
              <a:t>⊙</a:t>
            </a:r>
            <a:r>
              <a:rPr lang="en-US" altLang="zh-CN" dirty="0" smtClean="0"/>
              <a:t>）</a:t>
            </a:r>
          </a:p>
          <a:p>
            <a:pPr eaLnBrk="1" hangingPunct="1"/>
            <a:r>
              <a:rPr lang="zh-CN" altLang="en-US" dirty="0" smtClean="0"/>
              <a:t>半径 </a:t>
            </a:r>
            <a:r>
              <a:rPr lang="en-US" altLang="zh-CN" i="1" dirty="0" smtClean="0"/>
              <a:t>R</a:t>
            </a:r>
            <a:r>
              <a:rPr lang="en-US" altLang="zh-CN" dirty="0" smtClean="0"/>
              <a:t> ~ 5×10</a:t>
            </a:r>
            <a:r>
              <a:rPr lang="en-US" altLang="zh-CN" baseline="30000" dirty="0" smtClean="0"/>
              <a:t>8 </a:t>
            </a:r>
            <a:r>
              <a:rPr lang="en-US" altLang="zh-CN" dirty="0" smtClean="0"/>
              <a:t>-10</a:t>
            </a:r>
            <a:r>
              <a:rPr lang="en-US" altLang="zh-CN" baseline="30000" dirty="0" smtClean="0"/>
              <a:t>9</a:t>
            </a:r>
            <a:r>
              <a:rPr lang="en-US" altLang="zh-CN" dirty="0" smtClean="0"/>
              <a:t> cm (~ </a:t>
            </a:r>
            <a:r>
              <a:rPr lang="zh-CN" altLang="en-US" dirty="0" smtClean="0"/>
              <a:t>地球大小）</a:t>
            </a:r>
          </a:p>
          <a:p>
            <a:pPr eaLnBrk="1" hangingPunct="1"/>
            <a:r>
              <a:rPr lang="zh-CN" altLang="en-US" dirty="0" smtClean="0"/>
              <a:t>密度 </a:t>
            </a:r>
            <a:r>
              <a:rPr lang="en-US" altLang="zh-CN" i="1" dirty="0" smtClean="0"/>
              <a:t>ρ</a:t>
            </a:r>
            <a:r>
              <a:rPr lang="en-US" altLang="zh-CN" dirty="0" smtClean="0"/>
              <a:t>~10</a:t>
            </a:r>
            <a:r>
              <a:rPr lang="en-US" altLang="zh-CN" baseline="30000" dirty="0" smtClean="0"/>
              <a:t>5</a:t>
            </a:r>
            <a:r>
              <a:rPr lang="en-US" altLang="zh-CN" dirty="0" smtClean="0"/>
              <a:t>-10</a:t>
            </a:r>
            <a:r>
              <a:rPr lang="en-US" altLang="zh-CN" baseline="30000" dirty="0" smtClean="0"/>
              <a:t>7</a:t>
            </a:r>
            <a:r>
              <a:rPr lang="en-US" altLang="zh-CN" dirty="0" smtClean="0"/>
              <a:t> g cm</a:t>
            </a:r>
            <a:r>
              <a:rPr lang="en-US" altLang="zh-CN" baseline="30000" dirty="0" smtClean="0"/>
              <a:t>-3</a:t>
            </a:r>
            <a:endParaRPr lang="zh-CN" altLang="en-US" dirty="0" smtClean="0"/>
          </a:p>
          <a:p>
            <a:pPr eaLnBrk="1" hangingPunct="1"/>
            <a:r>
              <a:rPr lang="zh-CN" altLang="en-US" dirty="0" smtClean="0"/>
              <a:t>自转周期 </a:t>
            </a:r>
            <a:r>
              <a:rPr lang="en-US" altLang="zh-CN" i="1" dirty="0" smtClean="0"/>
              <a:t>P</a:t>
            </a:r>
            <a:r>
              <a:rPr lang="en-US" altLang="zh-CN" dirty="0" smtClean="0"/>
              <a:t>≥10 </a:t>
            </a:r>
            <a:r>
              <a:rPr lang="zh-CN" altLang="en-US" dirty="0" smtClean="0"/>
              <a:t>秒</a:t>
            </a:r>
          </a:p>
        </p:txBody>
      </p:sp>
      <p:pic>
        <p:nvPicPr>
          <p:cNvPr id="100356" name="Picture 4" descr="F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290" y="2852936"/>
            <a:ext cx="4732098"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algn="ctr" eaLnBrk="1" hangingPunct="1"/>
            <a:r>
              <a:rPr lang="zh-CN" altLang="en-US" sz="4000" b="0" dirty="0">
                <a:latin typeface="Times New Roman" panose="02020603050405020304" pitchFamily="18" charset="0"/>
              </a:rPr>
              <a:t>电子简并压力</a:t>
            </a:r>
            <a:r>
              <a:rPr lang="zh-CN" altLang="en-US" sz="4000" b="0" dirty="0" smtClean="0">
                <a:latin typeface="Times New Roman" panose="02020603050405020304" pitchFamily="18" charset="0"/>
              </a:rPr>
              <a:t>维持白矮星的稳定</a:t>
            </a:r>
          </a:p>
        </p:txBody>
      </p:sp>
      <p:sp>
        <p:nvSpPr>
          <p:cNvPr id="104451" name="Rectangle 3"/>
          <p:cNvSpPr>
            <a:spLocks noGrp="1" noChangeArrowheads="1"/>
          </p:cNvSpPr>
          <p:nvPr>
            <p:ph type="body" idx="1"/>
          </p:nvPr>
        </p:nvSpPr>
        <p:spPr>
          <a:xfrm>
            <a:off x="395536" y="1052736"/>
            <a:ext cx="5112568" cy="5400599"/>
          </a:xfrm>
          <a:noFill/>
        </p:spPr>
        <p:txBody>
          <a:bodyPr/>
          <a:lstStyle/>
          <a:p>
            <a:pPr marL="0" indent="0" eaLnBrk="1" hangingPunct="1">
              <a:lnSpc>
                <a:spcPct val="90000"/>
              </a:lnSpc>
              <a:spcBef>
                <a:spcPct val="50000"/>
              </a:spcBef>
              <a:buNone/>
            </a:pPr>
            <a:r>
              <a:rPr lang="zh-CN" altLang="en-US" dirty="0"/>
              <a:t>1926年，福勒</a:t>
            </a:r>
            <a:r>
              <a:rPr lang="en-US" altLang="zh-CN" dirty="0"/>
              <a:t>R. H. Fowler</a:t>
            </a:r>
            <a:r>
              <a:rPr lang="en-US" altLang="zh-CN" dirty="0" smtClean="0"/>
              <a:t>：</a:t>
            </a:r>
          </a:p>
          <a:p>
            <a:pPr marL="0" indent="0" eaLnBrk="1" hangingPunct="1">
              <a:lnSpc>
                <a:spcPct val="90000"/>
              </a:lnSpc>
              <a:spcBef>
                <a:spcPct val="50000"/>
              </a:spcBef>
              <a:buNone/>
            </a:pPr>
            <a:r>
              <a:rPr lang="zh-CN" altLang="en-US" dirty="0" smtClean="0">
                <a:latin typeface="Times New Roman" panose="02020603050405020304" pitchFamily="18" charset="0"/>
              </a:rPr>
              <a:t>高温→原子电离→自由电子高密→泡利不相容原理 → 简并电子压力，与密度正相关</a:t>
            </a:r>
            <a:endParaRPr lang="en-US" altLang="zh-CN" dirty="0" smtClean="0">
              <a:latin typeface="Times New Roman" panose="02020603050405020304" pitchFamily="18" charset="0"/>
            </a:endParaRPr>
          </a:p>
          <a:p>
            <a:pPr marL="0" indent="0" eaLnBrk="1" hangingPunct="1">
              <a:lnSpc>
                <a:spcPct val="90000"/>
              </a:lnSpc>
              <a:spcBef>
                <a:spcPct val="50000"/>
              </a:spcBef>
              <a:buFontTx/>
              <a:buNone/>
            </a:pPr>
            <a:r>
              <a:rPr lang="zh-CN" altLang="en-US" dirty="0" smtClean="0">
                <a:latin typeface="Times New Roman" panose="02020603050405020304" pitchFamily="18" charset="0"/>
              </a:rPr>
              <a:t>非相对论性情形：</a:t>
            </a:r>
          </a:p>
          <a:p>
            <a:pPr marL="0" indent="0" eaLnBrk="1" hangingPunct="1">
              <a:lnSpc>
                <a:spcPct val="90000"/>
              </a:lnSpc>
              <a:spcBef>
                <a:spcPct val="50000"/>
              </a:spcBef>
              <a:buFontTx/>
              <a:buNone/>
            </a:pPr>
            <a:r>
              <a:rPr lang="en-US" altLang="zh-CN" i="1" dirty="0" err="1" smtClean="0">
                <a:latin typeface="Times New Roman" panose="02020603050405020304" pitchFamily="18" charset="0"/>
              </a:rPr>
              <a:t>P</a:t>
            </a:r>
            <a:r>
              <a:rPr lang="en-US" altLang="zh-CN" baseline="-30000" dirty="0" err="1" smtClean="0">
                <a:latin typeface="Times New Roman" panose="02020603050405020304" pitchFamily="18" charset="0"/>
              </a:rPr>
              <a:t>e</a:t>
            </a:r>
            <a:r>
              <a:rPr lang="en-US" altLang="zh-CN" dirty="0" smtClean="0">
                <a:latin typeface="Times New Roman" panose="02020603050405020304" pitchFamily="18" charset="0"/>
              </a:rPr>
              <a:t> ~</a:t>
            </a:r>
            <a:r>
              <a:rPr lang="en-US" altLang="zh-CN" i="1" dirty="0" smtClean="0">
                <a:latin typeface="Times New Roman" panose="02020603050405020304" pitchFamily="18" charset="0"/>
              </a:rPr>
              <a:t>ρ</a:t>
            </a:r>
            <a:r>
              <a:rPr lang="en-US" altLang="zh-CN" baseline="30000" dirty="0" smtClean="0">
                <a:latin typeface="Times New Roman" panose="02020603050405020304" pitchFamily="18" charset="0"/>
              </a:rPr>
              <a:t>5/3</a:t>
            </a:r>
            <a:r>
              <a:rPr lang="en-US" altLang="zh-CN" dirty="0" smtClean="0">
                <a:latin typeface="Times New Roman" panose="02020603050405020304" pitchFamily="18" charset="0"/>
              </a:rPr>
              <a:t> </a:t>
            </a:r>
          </a:p>
          <a:p>
            <a:pPr marL="0" indent="0" eaLnBrk="1" hangingPunct="1">
              <a:lnSpc>
                <a:spcPct val="90000"/>
              </a:lnSpc>
              <a:spcBef>
                <a:spcPct val="50000"/>
              </a:spcBef>
              <a:buFontTx/>
              <a:buNone/>
            </a:pPr>
            <a:r>
              <a:rPr lang="zh-CN" altLang="en-US" dirty="0" smtClean="0">
                <a:latin typeface="Times New Roman" panose="02020603050405020304" pitchFamily="18" charset="0"/>
              </a:rPr>
              <a:t>相对论性情形：</a:t>
            </a:r>
          </a:p>
          <a:p>
            <a:pPr marL="0" indent="0" eaLnBrk="1" hangingPunct="1">
              <a:lnSpc>
                <a:spcPct val="90000"/>
              </a:lnSpc>
              <a:spcBef>
                <a:spcPct val="50000"/>
              </a:spcBef>
              <a:buFontTx/>
              <a:buNone/>
            </a:pPr>
            <a:r>
              <a:rPr lang="en-US" altLang="zh-CN" i="1" dirty="0" err="1" smtClean="0">
                <a:latin typeface="Times New Roman" panose="02020603050405020304" pitchFamily="18" charset="0"/>
              </a:rPr>
              <a:t>P</a:t>
            </a:r>
            <a:r>
              <a:rPr lang="en-US" altLang="zh-CN" baseline="-30000" dirty="0" err="1" smtClean="0">
                <a:latin typeface="Times New Roman" panose="02020603050405020304" pitchFamily="18" charset="0"/>
              </a:rPr>
              <a:t>e</a:t>
            </a:r>
            <a:r>
              <a:rPr lang="en-US" altLang="zh-CN" dirty="0" smtClean="0">
                <a:latin typeface="Times New Roman" panose="02020603050405020304" pitchFamily="18" charset="0"/>
              </a:rPr>
              <a:t> ~</a:t>
            </a:r>
            <a:r>
              <a:rPr lang="en-US" altLang="zh-CN" i="1" dirty="0" smtClean="0">
                <a:latin typeface="Times New Roman" panose="02020603050405020304" pitchFamily="18" charset="0"/>
              </a:rPr>
              <a:t>ρ</a:t>
            </a:r>
            <a:r>
              <a:rPr lang="en-US" altLang="zh-CN" baseline="30000" dirty="0" smtClean="0">
                <a:latin typeface="Times New Roman" panose="02020603050405020304" pitchFamily="18" charset="0"/>
              </a:rPr>
              <a:t>4/3</a:t>
            </a:r>
            <a:endParaRPr lang="zh-CN" altLang="en-US" baseline="30000" dirty="0" smtClean="0">
              <a:latin typeface="Times New Roman" panose="02020603050405020304" pitchFamily="18" charset="0"/>
            </a:endParaRPr>
          </a:p>
        </p:txBody>
      </p:sp>
      <p:pic>
        <p:nvPicPr>
          <p:cNvPr id="104452" name="Picture 4" descr="remnants"/>
          <p:cNvPicPr>
            <a:picLocks noChangeAspect="1" noChangeArrowheads="1"/>
          </p:cNvPicPr>
          <p:nvPr/>
        </p:nvPicPr>
        <p:blipFill>
          <a:blip r:embed="rId3">
            <a:extLst>
              <a:ext uri="{28A0092B-C50C-407E-A947-70E740481C1C}">
                <a14:useLocalDpi xmlns:a14="http://schemas.microsoft.com/office/drawing/2010/main" val="0"/>
              </a:ext>
            </a:extLst>
          </a:blip>
          <a:srcRect r="57359"/>
          <a:stretch>
            <a:fillRect/>
          </a:stretch>
        </p:blipFill>
        <p:spPr bwMode="auto">
          <a:xfrm>
            <a:off x="5508104" y="1052736"/>
            <a:ext cx="3473837" cy="5713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50825" y="247650"/>
            <a:ext cx="8534400" cy="566738"/>
          </a:xfrm>
          <a:noFill/>
        </p:spPr>
        <p:txBody>
          <a:bodyPr/>
          <a:lstStyle/>
          <a:p>
            <a:pPr eaLnBrk="1" hangingPunct="1"/>
            <a:r>
              <a:rPr lang="zh-CN" altLang="en-US" sz="4400" b="0" dirty="0" smtClean="0"/>
              <a:t>白矮星在冷却</a:t>
            </a:r>
          </a:p>
        </p:txBody>
      </p:sp>
      <p:sp>
        <p:nvSpPr>
          <p:cNvPr id="106499" name="Rectangle 3"/>
          <p:cNvSpPr>
            <a:spLocks noGrp="1" noChangeArrowheads="1"/>
          </p:cNvSpPr>
          <p:nvPr>
            <p:ph type="body" idx="1"/>
          </p:nvPr>
        </p:nvSpPr>
        <p:spPr>
          <a:xfrm>
            <a:off x="179389" y="1340768"/>
            <a:ext cx="4433029" cy="4898106"/>
          </a:xfrm>
        </p:spPr>
        <p:txBody>
          <a:bodyPr/>
          <a:lstStyle/>
          <a:p>
            <a:pPr marL="485775" indent="-485775" eaLnBrk="1" hangingPunct="1"/>
            <a:r>
              <a:rPr lang="zh-CN" altLang="en-US" dirty="0" smtClean="0"/>
              <a:t>没有核聚变能源，也没有引力（收缩）能</a:t>
            </a:r>
          </a:p>
          <a:p>
            <a:pPr marL="485775" indent="-485775" eaLnBrk="1" hangingPunct="1"/>
            <a:r>
              <a:rPr lang="zh-CN" altLang="en-US" dirty="0" smtClean="0"/>
              <a:t>通过内部储存的热能</a:t>
            </a:r>
            <a:r>
              <a:rPr lang="zh-CN" altLang="en-US" dirty="0"/>
              <a:t>传输</a:t>
            </a:r>
            <a:r>
              <a:rPr lang="zh-CN" altLang="en-US" dirty="0" smtClean="0"/>
              <a:t>到表面发出微弱的光芒</a:t>
            </a:r>
          </a:p>
          <a:p>
            <a:pPr marL="485775" indent="-485775" eaLnBrk="1" hangingPunct="1"/>
            <a:r>
              <a:rPr lang="zh-CN" altLang="en-US" dirty="0" smtClean="0"/>
              <a:t>白矮星只不过在变得越来越冷、越来越暗！但</a:t>
            </a:r>
            <a:r>
              <a:rPr lang="zh-CN" altLang="en-US" dirty="0"/>
              <a:t>半径</a:t>
            </a:r>
            <a:r>
              <a:rPr lang="zh-CN" altLang="en-US" dirty="0" smtClean="0"/>
              <a:t>保持不变</a:t>
            </a:r>
            <a:endParaRPr lang="en-US" altLang="zh-CN" dirty="0" smtClean="0"/>
          </a:p>
          <a:p>
            <a:pPr marL="485775" indent="-485775" eaLnBrk="1" hangingPunct="1"/>
            <a:endParaRPr lang="en-US" altLang="zh-CN" dirty="0" smtClean="0"/>
          </a:p>
        </p:txBody>
      </p:sp>
      <p:pic>
        <p:nvPicPr>
          <p:cNvPr id="106500" name="Picture 4" descr="WD_trac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772816"/>
            <a:ext cx="4402374" cy="3303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a:cxnSpLocks noChangeShapeType="1"/>
          </p:cNvCxnSpPr>
          <p:nvPr/>
        </p:nvCxnSpPr>
        <p:spPr bwMode="auto">
          <a:xfrm flipH="1">
            <a:off x="5580112" y="1772816"/>
            <a:ext cx="360362" cy="504825"/>
          </a:xfrm>
          <a:prstGeom prst="straightConnector1">
            <a:avLst/>
          </a:prstGeom>
          <a:noFill/>
          <a:ln w="762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 name="笑脸 1"/>
          <p:cNvSpPr/>
          <p:nvPr/>
        </p:nvSpPr>
        <p:spPr bwMode="auto">
          <a:xfrm>
            <a:off x="7812360" y="1772816"/>
            <a:ext cx="266328" cy="277415"/>
          </a:xfrm>
          <a:prstGeom prst="smileyFace">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marL="342900" indent="-342900" algn="ctr" eaLnBrk="1" hangingPunct="1"/>
            <a:r>
              <a:rPr lang="zh-CN" altLang="en-US" sz="4400" b="0" dirty="0" smtClean="0">
                <a:latin typeface="Arial" panose="020B0604020202020204" pitchFamily="34" charset="0"/>
              </a:rPr>
              <a:t>每颗恒星都是唯一的</a:t>
            </a:r>
          </a:p>
        </p:txBody>
      </p:sp>
      <p:sp>
        <p:nvSpPr>
          <p:cNvPr id="21507" name="Rectangle 3"/>
          <p:cNvSpPr>
            <a:spLocks noGrp="1" noChangeArrowheads="1"/>
          </p:cNvSpPr>
          <p:nvPr>
            <p:ph type="body" idx="1"/>
          </p:nvPr>
        </p:nvSpPr>
        <p:spPr>
          <a:xfrm>
            <a:off x="179388" y="1196975"/>
            <a:ext cx="8763000" cy="5184775"/>
          </a:xfrm>
        </p:spPr>
        <p:txBody>
          <a:bodyPr/>
          <a:lstStyle/>
          <a:p>
            <a:pPr eaLnBrk="1" hangingPunct="1"/>
            <a:r>
              <a:rPr lang="zh-CN" altLang="en-US" dirty="0" smtClean="0"/>
              <a:t>初始</a:t>
            </a:r>
            <a:r>
              <a:rPr lang="zh-CN" altLang="en-US" dirty="0" smtClean="0"/>
              <a:t>质量（和</a:t>
            </a:r>
            <a:r>
              <a:rPr lang="zh-CN" altLang="en-US" dirty="0" smtClean="0"/>
              <a:t>化学</a:t>
            </a:r>
            <a:r>
              <a:rPr lang="zh-CN" altLang="en-US" dirty="0" smtClean="0"/>
              <a:t>丰度）决定</a:t>
            </a:r>
            <a:r>
              <a:rPr lang="zh-CN" altLang="en-US" dirty="0" smtClean="0">
                <a:sym typeface="Wingdings" panose="05000000000000000000" pitchFamily="2" charset="2"/>
              </a:rPr>
              <a:t>一个恒星的命运</a:t>
            </a:r>
          </a:p>
          <a:p>
            <a:pPr lvl="1" eaLnBrk="1" hangingPunct="1"/>
            <a:r>
              <a:rPr lang="zh-CN" altLang="en-US" dirty="0" smtClean="0">
                <a:sym typeface="Wingdings" panose="05000000000000000000" pitchFamily="2" charset="2"/>
              </a:rPr>
              <a:t>主序寿命，（赫罗图）演化路径，结束方式</a:t>
            </a:r>
          </a:p>
          <a:p>
            <a:pPr lvl="1" eaLnBrk="1" hangingPunct="1"/>
            <a:r>
              <a:rPr lang="zh-CN" altLang="en-US" dirty="0" smtClean="0">
                <a:sym typeface="Wingdings" panose="05000000000000000000" pitchFamily="2" charset="2"/>
              </a:rPr>
              <a:t>一个（孤立）恒星形成之时就确定了它的演化程</a:t>
            </a:r>
            <a:endParaRPr lang="en-US" altLang="zh-CN" dirty="0" smtClean="0">
              <a:sym typeface="Wingdings" panose="05000000000000000000" pitchFamily="2" charset="2"/>
            </a:endParaRPr>
          </a:p>
          <a:p>
            <a:pPr lvl="1" eaLnBrk="1" hangingPunct="1"/>
            <a:r>
              <a:rPr lang="zh-CN" altLang="en-US" dirty="0" smtClean="0">
                <a:sym typeface="Wingdings" panose="05000000000000000000" pitchFamily="2" charset="2"/>
              </a:rPr>
              <a:t>双星的演化</a:t>
            </a:r>
          </a:p>
          <a:p>
            <a:pPr eaLnBrk="1" hangingPunct="1"/>
            <a:r>
              <a:rPr lang="zh-CN" altLang="en-US" dirty="0" smtClean="0">
                <a:sym typeface="Wingdings" panose="05000000000000000000" pitchFamily="2" charset="2"/>
              </a:rPr>
              <a:t>低质量恒星和高质量恒星的演化十分不同（引力！）。大致区分为三类：</a:t>
            </a:r>
          </a:p>
          <a:p>
            <a:pPr lvl="1" eaLnBrk="1" hangingPunct="1"/>
            <a:r>
              <a:rPr lang="zh-CN" altLang="en-US" dirty="0" smtClean="0">
                <a:sym typeface="Wingdings" panose="05000000000000000000" pitchFamily="2" charset="2"/>
              </a:rPr>
              <a:t>低质量恒星：</a:t>
            </a:r>
            <a:r>
              <a:rPr lang="en-US" altLang="zh-CN" dirty="0" smtClean="0">
                <a:sym typeface="Wingdings" panose="05000000000000000000" pitchFamily="2" charset="2"/>
              </a:rPr>
              <a:t>                   M &lt;  3 </a:t>
            </a:r>
            <a:r>
              <a:rPr lang="en-US" altLang="zh-CN" dirty="0" err="1" smtClean="0">
                <a:sym typeface="Wingdings" panose="05000000000000000000" pitchFamily="2" charset="2"/>
              </a:rPr>
              <a:t>M</a:t>
            </a:r>
            <a:r>
              <a:rPr lang="en-US" altLang="zh-CN" baseline="-25000" dirty="0" err="1" smtClean="0">
                <a:sym typeface="Wingdings" panose="05000000000000000000" pitchFamily="2" charset="2"/>
              </a:rPr>
              <a:t>sun</a:t>
            </a:r>
            <a:r>
              <a:rPr lang="en-US" altLang="zh-CN" dirty="0" smtClean="0">
                <a:sym typeface="Wingdings" panose="05000000000000000000" pitchFamily="2" charset="2"/>
              </a:rPr>
              <a:t>, </a:t>
            </a:r>
            <a:r>
              <a:rPr lang="zh-CN" altLang="en-US" dirty="0" smtClean="0">
                <a:sym typeface="Wingdings" panose="05000000000000000000" pitchFamily="2" charset="2"/>
              </a:rPr>
              <a:t>以太阳代表</a:t>
            </a:r>
          </a:p>
          <a:p>
            <a:pPr lvl="1" eaLnBrk="1" hangingPunct="1"/>
            <a:r>
              <a:rPr lang="zh-CN" altLang="en-US" dirty="0" smtClean="0">
                <a:sym typeface="Wingdings" panose="05000000000000000000" pitchFamily="2" charset="2"/>
              </a:rPr>
              <a:t>中等质量恒星： </a:t>
            </a:r>
            <a:r>
              <a:rPr lang="en-US" altLang="zh-CN" dirty="0" smtClean="0">
                <a:sym typeface="Wingdings" panose="05000000000000000000" pitchFamily="2" charset="2"/>
              </a:rPr>
              <a:t>3 </a:t>
            </a:r>
            <a:r>
              <a:rPr lang="en-US" altLang="zh-CN" dirty="0" err="1" smtClean="0">
                <a:sym typeface="Wingdings" panose="05000000000000000000" pitchFamily="2" charset="2"/>
              </a:rPr>
              <a:t>M</a:t>
            </a:r>
            <a:r>
              <a:rPr lang="en-US" altLang="zh-CN" baseline="-25000" dirty="0" err="1" smtClean="0">
                <a:sym typeface="Wingdings" panose="05000000000000000000" pitchFamily="2" charset="2"/>
              </a:rPr>
              <a:t>sun</a:t>
            </a:r>
            <a:r>
              <a:rPr lang="zh-CN" altLang="en-US" dirty="0" smtClean="0">
                <a:sym typeface="Wingdings" panose="05000000000000000000" pitchFamily="2" charset="2"/>
              </a:rPr>
              <a:t> </a:t>
            </a:r>
            <a:r>
              <a:rPr lang="en-US" altLang="zh-CN" dirty="0" smtClean="0">
                <a:sym typeface="Wingdings" panose="05000000000000000000" pitchFamily="2" charset="2"/>
              </a:rPr>
              <a:t>&lt; M &lt; 8 </a:t>
            </a:r>
            <a:r>
              <a:rPr lang="en-US" altLang="zh-CN" dirty="0" err="1" smtClean="0">
                <a:sym typeface="Wingdings" panose="05000000000000000000" pitchFamily="2" charset="2"/>
              </a:rPr>
              <a:t>M</a:t>
            </a:r>
            <a:r>
              <a:rPr lang="en-US" altLang="zh-CN" baseline="-25000" dirty="0" err="1" smtClean="0">
                <a:sym typeface="Wingdings" panose="05000000000000000000" pitchFamily="2" charset="2"/>
              </a:rPr>
              <a:t>sun</a:t>
            </a:r>
            <a:endParaRPr lang="zh-CN" altLang="en-US" dirty="0" smtClean="0">
              <a:sym typeface="Wingdings" panose="05000000000000000000" pitchFamily="2" charset="2"/>
            </a:endParaRPr>
          </a:p>
          <a:p>
            <a:pPr lvl="1" eaLnBrk="1" hangingPunct="1"/>
            <a:r>
              <a:rPr lang="zh-CN" altLang="en-US" dirty="0" smtClean="0">
                <a:sym typeface="Wingdings" panose="05000000000000000000" pitchFamily="2" charset="2"/>
              </a:rPr>
              <a:t>高质量恒星：                   </a:t>
            </a:r>
            <a:r>
              <a:rPr lang="en-US" altLang="zh-CN" dirty="0" smtClean="0">
                <a:sym typeface="Wingdings" panose="05000000000000000000" pitchFamily="2" charset="2"/>
              </a:rPr>
              <a:t>M &gt; 8 </a:t>
            </a:r>
            <a:r>
              <a:rPr lang="en-US" altLang="zh-CN" dirty="0" err="1" smtClean="0">
                <a:sym typeface="Wingdings" panose="05000000000000000000" pitchFamily="2" charset="2"/>
              </a:rPr>
              <a:t>M</a:t>
            </a:r>
            <a:r>
              <a:rPr lang="en-US" altLang="zh-CN" baseline="-25000" dirty="0" err="1" smtClean="0">
                <a:sym typeface="Wingdings" panose="05000000000000000000" pitchFamily="2" charset="2"/>
              </a:rPr>
              <a:t>sun</a:t>
            </a:r>
            <a:endParaRPr lang="zh-CN" altLang="en-US" baseline="-25000" dirty="0" smtClean="0">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sz="4000" b="0" dirty="0" smtClean="0">
                <a:latin typeface="Times New Roman" panose="02020603050405020304" pitchFamily="18" charset="0"/>
              </a:rPr>
              <a:t>白矮星的质量</a:t>
            </a:r>
            <a:r>
              <a:rPr lang="zh-CN" altLang="en-US" sz="4000" b="0" dirty="0" smtClean="0">
                <a:latin typeface="华文中宋" panose="02010600040101010101" pitchFamily="2" charset="-122"/>
              </a:rPr>
              <a:t>—</a:t>
            </a:r>
            <a:r>
              <a:rPr lang="zh-CN" altLang="en-US" sz="4000" b="0" dirty="0" smtClean="0">
                <a:latin typeface="Times New Roman" panose="02020603050405020304" pitchFamily="18" charset="0"/>
              </a:rPr>
              <a:t>半径关系</a:t>
            </a:r>
            <a:endParaRPr lang="zh-CN" altLang="en-US" sz="4000" b="0" dirty="0" smtClean="0">
              <a:latin typeface="Times New Roman" panose="02020603050405020304" pitchFamily="18" charset="0"/>
              <a:ea typeface="楷体_GB2312" pitchFamily="49" charset="-122"/>
            </a:endParaRPr>
          </a:p>
        </p:txBody>
      </p:sp>
      <p:sp>
        <p:nvSpPr>
          <p:cNvPr id="108547" name="Rectangle 3"/>
          <p:cNvSpPr>
            <a:spLocks noGrp="1" noChangeArrowheads="1"/>
          </p:cNvSpPr>
          <p:nvPr>
            <p:ph type="body" idx="1"/>
          </p:nvPr>
        </p:nvSpPr>
        <p:spPr>
          <a:xfrm>
            <a:off x="179388" y="981075"/>
            <a:ext cx="8763000" cy="1367805"/>
          </a:xfrm>
        </p:spPr>
        <p:txBody>
          <a:bodyPr/>
          <a:lstStyle/>
          <a:p>
            <a:pPr eaLnBrk="1" hangingPunct="1"/>
            <a:r>
              <a:rPr lang="zh-CN" altLang="en-US" dirty="0" smtClean="0"/>
              <a:t>主序星：</a:t>
            </a:r>
          </a:p>
        </p:txBody>
      </p:sp>
      <p:pic>
        <p:nvPicPr>
          <p:cNvPr id="108548" name="Picture 4" descr="Fig22_01"/>
          <p:cNvPicPr>
            <a:picLocks noChangeAspect="1" noChangeArrowheads="1"/>
          </p:cNvPicPr>
          <p:nvPr/>
        </p:nvPicPr>
        <p:blipFill>
          <a:blip r:embed="rId4">
            <a:extLst>
              <a:ext uri="{28A0092B-C50C-407E-A947-70E740481C1C}">
                <a14:useLocalDpi xmlns:a14="http://schemas.microsoft.com/office/drawing/2010/main" val="0"/>
              </a:ext>
            </a:extLst>
          </a:blip>
          <a:srcRect l="13437" t="7500" r="13437" b="7500"/>
          <a:stretch>
            <a:fillRect/>
          </a:stretch>
        </p:blipFill>
        <p:spPr bwMode="auto">
          <a:xfrm>
            <a:off x="5148263" y="981075"/>
            <a:ext cx="336391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Rectangle 5"/>
          <p:cNvSpPr>
            <a:spLocks noChangeArrowheads="1"/>
          </p:cNvSpPr>
          <p:nvPr/>
        </p:nvSpPr>
        <p:spPr bwMode="auto">
          <a:xfrm>
            <a:off x="341312" y="2982127"/>
            <a:ext cx="4176713" cy="1066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solidFill>
                  <a:schemeClr val="tx1"/>
                </a:solidFill>
              </a:rPr>
              <a:t>压力（非相对论）</a:t>
            </a:r>
          </a:p>
          <a:p>
            <a:pPr algn="ctr" eaLnBrk="1" hangingPunct="1">
              <a:spcBef>
                <a:spcPct val="0"/>
              </a:spcBef>
              <a:buFontTx/>
              <a:buNone/>
            </a:pPr>
            <a:r>
              <a:rPr kumimoji="1" lang="en-US" altLang="zh-CN" sz="2400" dirty="0" err="1">
                <a:solidFill>
                  <a:schemeClr val="tx1"/>
                </a:solidFill>
              </a:rPr>
              <a:t>d</a:t>
            </a:r>
            <a:r>
              <a:rPr kumimoji="1" lang="en-US" altLang="zh-CN" sz="2400" i="1" dirty="0" err="1">
                <a:solidFill>
                  <a:schemeClr val="tx1"/>
                </a:solidFill>
              </a:rPr>
              <a:t>P</a:t>
            </a:r>
            <a:r>
              <a:rPr kumimoji="1" lang="en-US" altLang="zh-CN" sz="2400" dirty="0">
                <a:solidFill>
                  <a:schemeClr val="tx1"/>
                </a:solidFill>
              </a:rPr>
              <a:t>/</a:t>
            </a:r>
            <a:r>
              <a:rPr kumimoji="1" lang="en-US" altLang="zh-CN" sz="2400" dirty="0" err="1">
                <a:solidFill>
                  <a:schemeClr val="tx1"/>
                </a:solidFill>
              </a:rPr>
              <a:t>d</a:t>
            </a:r>
            <a:r>
              <a:rPr kumimoji="1" lang="en-US" altLang="zh-CN" sz="2400" i="1" dirty="0" err="1">
                <a:solidFill>
                  <a:schemeClr val="tx1"/>
                </a:solidFill>
              </a:rPr>
              <a:t>R</a:t>
            </a:r>
            <a:r>
              <a:rPr kumimoji="1" lang="en-US" altLang="zh-CN" sz="2400" dirty="0">
                <a:solidFill>
                  <a:schemeClr val="tx1"/>
                </a:solidFill>
              </a:rPr>
              <a:t> ~ </a:t>
            </a:r>
            <a:r>
              <a:rPr kumimoji="1" lang="en-US" altLang="zh-CN" sz="2400" i="1" dirty="0">
                <a:solidFill>
                  <a:schemeClr val="tx1"/>
                </a:solidFill>
              </a:rPr>
              <a:t>P</a:t>
            </a:r>
            <a:r>
              <a:rPr kumimoji="1" lang="en-US" altLang="zh-CN" sz="2400" dirty="0">
                <a:solidFill>
                  <a:schemeClr val="tx1"/>
                </a:solidFill>
              </a:rPr>
              <a:t>/</a:t>
            </a:r>
            <a:r>
              <a:rPr kumimoji="1" lang="en-US" altLang="zh-CN" sz="2400" i="1" dirty="0">
                <a:solidFill>
                  <a:schemeClr val="tx1"/>
                </a:solidFill>
              </a:rPr>
              <a:t>R</a:t>
            </a:r>
            <a:r>
              <a:rPr kumimoji="1" lang="en-US" altLang="zh-CN" sz="2400" dirty="0">
                <a:solidFill>
                  <a:schemeClr val="tx1"/>
                </a:solidFill>
              </a:rPr>
              <a:t> ~</a:t>
            </a:r>
            <a:r>
              <a:rPr kumimoji="1" lang="en-US" altLang="zh-CN" sz="2400" i="1" dirty="0">
                <a:solidFill>
                  <a:schemeClr val="tx1"/>
                </a:solidFill>
              </a:rPr>
              <a:t>ρ</a:t>
            </a:r>
            <a:r>
              <a:rPr kumimoji="1" lang="en-US" altLang="zh-CN" sz="2400" baseline="30000" dirty="0">
                <a:solidFill>
                  <a:schemeClr val="tx1"/>
                </a:solidFill>
              </a:rPr>
              <a:t>5/3</a:t>
            </a:r>
            <a:r>
              <a:rPr kumimoji="1" lang="en-US" altLang="zh-CN" sz="2400" dirty="0">
                <a:solidFill>
                  <a:schemeClr val="tx1"/>
                </a:solidFill>
              </a:rPr>
              <a:t>/</a:t>
            </a:r>
            <a:r>
              <a:rPr kumimoji="1" lang="en-US" altLang="zh-CN" sz="2400" i="1" dirty="0">
                <a:solidFill>
                  <a:schemeClr val="tx1"/>
                </a:solidFill>
              </a:rPr>
              <a:t>R </a:t>
            </a:r>
            <a:r>
              <a:rPr kumimoji="1" lang="en-US" altLang="zh-CN" sz="2400" dirty="0">
                <a:solidFill>
                  <a:schemeClr val="tx1"/>
                </a:solidFill>
              </a:rPr>
              <a:t>~ </a:t>
            </a:r>
            <a:r>
              <a:rPr kumimoji="1" lang="en-US" altLang="zh-CN" sz="2400" i="1" dirty="0">
                <a:solidFill>
                  <a:srgbClr val="FF0000"/>
                </a:solidFill>
              </a:rPr>
              <a:t>M</a:t>
            </a:r>
            <a:r>
              <a:rPr kumimoji="1" lang="en-US" altLang="zh-CN" sz="2400" baseline="30000" dirty="0">
                <a:solidFill>
                  <a:srgbClr val="FF0000"/>
                </a:solidFill>
              </a:rPr>
              <a:t>5/3</a:t>
            </a:r>
            <a:r>
              <a:rPr kumimoji="1" lang="en-US" altLang="zh-CN" sz="2400" dirty="0">
                <a:solidFill>
                  <a:schemeClr val="tx1"/>
                </a:solidFill>
              </a:rPr>
              <a:t>/</a:t>
            </a:r>
            <a:r>
              <a:rPr kumimoji="1" lang="en-US" altLang="zh-CN" sz="2400" i="1" dirty="0">
                <a:solidFill>
                  <a:schemeClr val="tx1"/>
                </a:solidFill>
              </a:rPr>
              <a:t>R</a:t>
            </a:r>
            <a:r>
              <a:rPr kumimoji="1" lang="en-US" altLang="zh-CN" sz="2400" baseline="30000" dirty="0">
                <a:solidFill>
                  <a:schemeClr val="tx1"/>
                </a:solidFill>
              </a:rPr>
              <a:t>6</a:t>
            </a:r>
            <a:endParaRPr kumimoji="1" lang="zh-CN" altLang="en-US" sz="2400" baseline="30000" dirty="0">
              <a:solidFill>
                <a:schemeClr val="tx1"/>
              </a:solidFill>
            </a:endParaRPr>
          </a:p>
        </p:txBody>
      </p:sp>
      <p:sp>
        <p:nvSpPr>
          <p:cNvPr id="108550" name="Rectangle 6"/>
          <p:cNvSpPr>
            <a:spLocks noChangeArrowheads="1"/>
          </p:cNvSpPr>
          <p:nvPr/>
        </p:nvSpPr>
        <p:spPr bwMode="auto">
          <a:xfrm>
            <a:off x="341312" y="5278437"/>
            <a:ext cx="4038600" cy="1066800"/>
          </a:xfrm>
          <a:prstGeom prst="rect">
            <a:avLst/>
          </a:prstGeom>
          <a:solidFill>
            <a:srgbClr val="66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solidFill>
                  <a:schemeClr val="tx1"/>
                </a:solidFill>
              </a:rPr>
              <a:t>引力</a:t>
            </a:r>
          </a:p>
          <a:p>
            <a:pPr algn="ctr" eaLnBrk="1" hangingPunct="1">
              <a:spcBef>
                <a:spcPct val="0"/>
              </a:spcBef>
              <a:buFontTx/>
              <a:buNone/>
            </a:pPr>
            <a:r>
              <a:rPr kumimoji="1" lang="en-US" altLang="zh-CN" sz="2400" i="1" dirty="0" err="1">
                <a:solidFill>
                  <a:srgbClr val="FF0000"/>
                </a:solidFill>
              </a:rPr>
              <a:t>g</a:t>
            </a:r>
            <a:r>
              <a:rPr kumimoji="1" lang="en-US" altLang="zh-CN" sz="2400" dirty="0" err="1">
                <a:solidFill>
                  <a:schemeClr val="tx1"/>
                </a:solidFill>
              </a:rPr>
              <a:t>~</a:t>
            </a:r>
            <a:r>
              <a:rPr kumimoji="1" lang="en-US" altLang="zh-CN" sz="2400" i="1" dirty="0" err="1">
                <a:solidFill>
                  <a:schemeClr val="tx1"/>
                </a:solidFill>
              </a:rPr>
              <a:t>ρM</a:t>
            </a:r>
            <a:r>
              <a:rPr kumimoji="1" lang="en-US" altLang="zh-CN" sz="2400" dirty="0">
                <a:solidFill>
                  <a:schemeClr val="tx1"/>
                </a:solidFill>
              </a:rPr>
              <a:t>/</a:t>
            </a:r>
            <a:r>
              <a:rPr kumimoji="1" lang="en-US" altLang="zh-CN" sz="2400" i="1" dirty="0">
                <a:solidFill>
                  <a:schemeClr val="tx1"/>
                </a:solidFill>
              </a:rPr>
              <a:t>R</a:t>
            </a:r>
            <a:r>
              <a:rPr kumimoji="1" lang="en-US" altLang="zh-CN" sz="2400" baseline="30000" dirty="0">
                <a:solidFill>
                  <a:schemeClr val="tx1"/>
                </a:solidFill>
              </a:rPr>
              <a:t>2</a:t>
            </a:r>
            <a:r>
              <a:rPr kumimoji="1" lang="en-US" altLang="zh-CN" sz="2400" dirty="0">
                <a:solidFill>
                  <a:schemeClr val="tx1"/>
                </a:solidFill>
              </a:rPr>
              <a:t>~ </a:t>
            </a:r>
            <a:r>
              <a:rPr kumimoji="1" lang="en-US" altLang="zh-CN" sz="2400" i="1" dirty="0">
                <a:solidFill>
                  <a:srgbClr val="FF0000"/>
                </a:solidFill>
              </a:rPr>
              <a:t>M</a:t>
            </a:r>
            <a:r>
              <a:rPr kumimoji="1" lang="en-US" altLang="zh-CN" sz="2400" baseline="30000" dirty="0">
                <a:solidFill>
                  <a:srgbClr val="FF0000"/>
                </a:solidFill>
              </a:rPr>
              <a:t>2</a:t>
            </a:r>
            <a:r>
              <a:rPr kumimoji="1" lang="en-US" altLang="zh-CN" sz="2400" dirty="0">
                <a:solidFill>
                  <a:schemeClr val="tx1"/>
                </a:solidFill>
              </a:rPr>
              <a:t>/</a:t>
            </a:r>
            <a:r>
              <a:rPr kumimoji="1" lang="en-US" altLang="zh-CN" sz="2400" i="1" dirty="0">
                <a:solidFill>
                  <a:schemeClr val="tx1"/>
                </a:solidFill>
              </a:rPr>
              <a:t>R</a:t>
            </a:r>
            <a:r>
              <a:rPr kumimoji="1" lang="en-US" altLang="zh-CN" sz="2400" baseline="30000" dirty="0">
                <a:solidFill>
                  <a:schemeClr val="tx1"/>
                </a:solidFill>
              </a:rPr>
              <a:t>5</a:t>
            </a:r>
            <a:endParaRPr kumimoji="1" lang="zh-CN" altLang="en-US" sz="2400" baseline="30000" dirty="0">
              <a:solidFill>
                <a:schemeClr val="tx1"/>
              </a:solidFill>
            </a:endParaRPr>
          </a:p>
        </p:txBody>
      </p:sp>
      <p:graphicFrame>
        <p:nvGraphicFramePr>
          <p:cNvPr id="108553" name="Object 9"/>
          <p:cNvGraphicFramePr>
            <a:graphicFrameLocks noChangeAspect="1"/>
          </p:cNvGraphicFramePr>
          <p:nvPr>
            <p:extLst>
              <p:ext uri="{D42A27DB-BD31-4B8C-83A1-F6EECF244321}">
                <p14:modId xmlns:p14="http://schemas.microsoft.com/office/powerpoint/2010/main" val="3257060457"/>
              </p:ext>
            </p:extLst>
          </p:nvPr>
        </p:nvGraphicFramePr>
        <p:xfrm>
          <a:off x="5794798" y="4302959"/>
          <a:ext cx="2552949" cy="739775"/>
        </p:xfrm>
        <a:graphic>
          <a:graphicData uri="http://schemas.openxmlformats.org/presentationml/2006/ole">
            <mc:AlternateContent xmlns:mc="http://schemas.openxmlformats.org/markup-compatibility/2006">
              <mc:Choice xmlns:v="urn:schemas-microsoft-com:vml" Requires="v">
                <p:oleObj spid="_x0000_s108618" name="Equation" r:id="rId5" imgW="660113" imgH="190417" progId="Equation.3">
                  <p:embed/>
                </p:oleObj>
              </mc:Choice>
              <mc:Fallback>
                <p:oleObj name="Equation" r:id="rId5" imgW="660113" imgH="190417"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798" y="4302959"/>
                        <a:ext cx="2552949" cy="739775"/>
                      </a:xfrm>
                      <a:prstGeom prst="rect">
                        <a:avLst/>
                      </a:prstGeom>
                      <a:solidFill>
                        <a:srgbClr val="FF0000"/>
                      </a:solidFill>
                      <a:ln>
                        <a:noFill/>
                      </a:ln>
                      <a:extLst/>
                    </p:spPr>
                  </p:pic>
                </p:oleObj>
              </mc:Fallback>
            </mc:AlternateContent>
          </a:graphicData>
        </a:graphic>
      </p:graphicFrame>
      <p:sp>
        <p:nvSpPr>
          <p:cNvPr id="108554" name="Text Box 10"/>
          <p:cNvSpPr txBox="1">
            <a:spLocks noChangeArrowheads="1"/>
          </p:cNvSpPr>
          <p:nvPr/>
        </p:nvSpPr>
        <p:spPr bwMode="auto">
          <a:xfrm>
            <a:off x="5413376" y="5261380"/>
            <a:ext cx="3529012" cy="107791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dirty="0">
                <a:solidFill>
                  <a:srgbClr val="FFFF00"/>
                </a:solidFill>
                <a:latin typeface="黑体" panose="02010609060101010101" pitchFamily="49" charset="-122"/>
              </a:rPr>
              <a:t>白矮星质量越大，其半径越小 !</a:t>
            </a:r>
          </a:p>
        </p:txBody>
      </p:sp>
      <p:sp>
        <p:nvSpPr>
          <p:cNvPr id="108555" name="Text Box 11"/>
          <p:cNvSpPr txBox="1">
            <a:spLocks noChangeArrowheads="1"/>
          </p:cNvSpPr>
          <p:nvPr/>
        </p:nvSpPr>
        <p:spPr bwMode="auto">
          <a:xfrm>
            <a:off x="1331590" y="1558933"/>
            <a:ext cx="37449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latin typeface="Times New Roman" panose="02020603050405020304" pitchFamily="18" charset="0"/>
                <a:ea typeface="宋体" panose="02010600030101010101" pitchFamily="2" charset="-122"/>
              </a:rPr>
              <a:t>R/</a:t>
            </a:r>
            <a:r>
              <a:rPr lang="en-US" altLang="zh-CN" dirty="0" err="1">
                <a:latin typeface="Times New Roman" panose="02020603050405020304" pitchFamily="18" charset="0"/>
                <a:ea typeface="宋体" panose="02010600030101010101" pitchFamily="2" charset="-122"/>
              </a:rPr>
              <a:t>R</a:t>
            </a:r>
            <a:r>
              <a:rPr lang="en-US" altLang="zh-CN" baseline="-30000" dirty="0" err="1">
                <a:latin typeface="Times New Roman" panose="02020603050405020304" pitchFamily="18" charset="0"/>
                <a:ea typeface="宋体" panose="02010600030101010101" pitchFamily="2" charset="-122"/>
              </a:rPr>
              <a:t>Sun</a:t>
            </a:r>
            <a:r>
              <a:rPr lang="en-US" altLang="zh-CN" dirty="0">
                <a:latin typeface="Times New Roman" panose="02020603050405020304" pitchFamily="18" charset="0"/>
                <a:ea typeface="宋体" panose="02010600030101010101" pitchFamily="2" charset="-122"/>
              </a:rPr>
              <a:t> = (M/</a:t>
            </a:r>
            <a:r>
              <a:rPr lang="en-US" altLang="zh-CN" dirty="0" err="1">
                <a:latin typeface="Times New Roman" panose="02020603050405020304" pitchFamily="18" charset="0"/>
                <a:ea typeface="宋体" panose="02010600030101010101" pitchFamily="2" charset="-122"/>
              </a:rPr>
              <a:t>M</a:t>
            </a:r>
            <a:r>
              <a:rPr lang="en-US" altLang="zh-CN" baseline="-30000" dirty="0" err="1">
                <a:latin typeface="Times New Roman" panose="02020603050405020304" pitchFamily="18" charset="0"/>
                <a:ea typeface="宋体" panose="02010600030101010101" pitchFamily="2" charset="-122"/>
              </a:rPr>
              <a:t>Sun</a:t>
            </a:r>
            <a:r>
              <a:rPr lang="en-US" altLang="zh-CN" dirty="0">
                <a:latin typeface="Times New Roman" panose="02020603050405020304" pitchFamily="18" charset="0"/>
                <a:ea typeface="宋体" panose="02010600030101010101" pitchFamily="2" charset="-122"/>
              </a:rPr>
              <a:t>)</a:t>
            </a:r>
            <a:r>
              <a:rPr lang="en-US" altLang="zh-CN" baseline="30000" dirty="0">
                <a:latin typeface="Times New Roman" panose="02020603050405020304" pitchFamily="18" charset="0"/>
                <a:ea typeface="宋体" panose="02010600030101010101" pitchFamily="2" charset="-122"/>
              </a:rPr>
              <a:t>0.8</a:t>
            </a:r>
            <a:r>
              <a:rPr lang="en-US" altLang="zh-CN"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108556" name="TextBox 11"/>
          <p:cNvSpPr txBox="1">
            <a:spLocks noChangeArrowheads="1"/>
          </p:cNvSpPr>
          <p:nvPr/>
        </p:nvSpPr>
        <p:spPr bwMode="auto">
          <a:xfrm>
            <a:off x="341312" y="4125073"/>
            <a:ext cx="44317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smtClean="0">
                <a:latin typeface="黑体" panose="02010609060101010101" pitchFamily="49" charset="-122"/>
              </a:rPr>
              <a:t>随质量</a:t>
            </a:r>
            <a:r>
              <a:rPr lang="zh-CN" altLang="en-US" dirty="0">
                <a:latin typeface="黑体" panose="02010609060101010101" pitchFamily="49" charset="-122"/>
              </a:rPr>
              <a:t>增加，引力增加比简并压力</a:t>
            </a:r>
            <a:r>
              <a:rPr lang="zh-CN" altLang="en-US" dirty="0" smtClean="0">
                <a:latin typeface="黑体" panose="02010609060101010101" pitchFamily="49" charset="-122"/>
              </a:rPr>
              <a:t>增加得</a:t>
            </a:r>
            <a:r>
              <a:rPr lang="zh-CN" altLang="en-US" dirty="0" smtClean="0">
                <a:solidFill>
                  <a:srgbClr val="FFFF00"/>
                </a:solidFill>
                <a:latin typeface="黑体" panose="02010609060101010101" pitchFamily="49" charset="-122"/>
              </a:rPr>
              <a:t>快</a:t>
            </a:r>
            <a:endParaRPr lang="zh-CN" altLang="en-US" dirty="0">
              <a:solidFill>
                <a:srgbClr val="FFFF00"/>
              </a:solidFill>
              <a:latin typeface="黑体" panose="02010609060101010101" pitchFamily="49" charset="-122"/>
            </a:endParaRPr>
          </a:p>
        </p:txBody>
      </p:sp>
      <p:sp>
        <p:nvSpPr>
          <p:cNvPr id="2" name="下箭头 1"/>
          <p:cNvSpPr/>
          <p:nvPr/>
        </p:nvSpPr>
        <p:spPr bwMode="auto">
          <a:xfrm>
            <a:off x="8100392" y="1141095"/>
            <a:ext cx="162842" cy="1994550"/>
          </a:xfrm>
          <a:prstGeom prst="downArrow">
            <a:avLst/>
          </a:prstGeom>
          <a:solidFill>
            <a:srgbClr val="00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3" name="上箭头 2"/>
          <p:cNvSpPr/>
          <p:nvPr/>
        </p:nvSpPr>
        <p:spPr bwMode="auto">
          <a:xfrm>
            <a:off x="6012160" y="1510233"/>
            <a:ext cx="144016" cy="1872208"/>
          </a:xfrm>
          <a:prstGeom prst="upArrow">
            <a:avLst/>
          </a:prstGeom>
          <a:solidFill>
            <a:srgbClr val="00FF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4" name="右箭头 3"/>
          <p:cNvSpPr/>
          <p:nvPr/>
        </p:nvSpPr>
        <p:spPr bwMode="auto">
          <a:xfrm>
            <a:off x="4624832" y="4435403"/>
            <a:ext cx="1046862" cy="536641"/>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32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body" idx="1"/>
          </p:nvPr>
        </p:nvSpPr>
        <p:spPr/>
        <p:txBody>
          <a:bodyPr/>
          <a:lstStyle/>
          <a:p>
            <a:pPr eaLnBrk="1" hangingPunct="1"/>
            <a:r>
              <a:rPr lang="zh-CN" altLang="en-US" dirty="0" smtClean="0">
                <a:latin typeface="Times New Roman" panose="02020603050405020304" pitchFamily="18" charset="0"/>
              </a:rPr>
              <a:t>随着白矮星质量增加，其半径减小，电子被积压在更小的空间内，简并电子气运动变成相对论性的</a:t>
            </a:r>
          </a:p>
          <a:p>
            <a:pPr eaLnBrk="1" hangingPunct="1"/>
            <a:endParaRPr lang="zh-CN" altLang="en-US" dirty="0" smtClean="0"/>
          </a:p>
          <a:p>
            <a:pPr eaLnBrk="1" hangingPunct="1">
              <a:lnSpc>
                <a:spcPct val="70000"/>
              </a:lnSpc>
              <a:buFont typeface="Wingdings" panose="05000000000000000000" pitchFamily="2" charset="2"/>
              <a:buNone/>
            </a:pPr>
            <a:endParaRPr lang="en-US" altLang="zh-CN" dirty="0" smtClean="0">
              <a:latin typeface="Times New Roman" panose="02020603050405020304" pitchFamily="18" charset="0"/>
            </a:endParaRPr>
          </a:p>
          <a:p>
            <a:pPr eaLnBrk="1" hangingPunct="1">
              <a:lnSpc>
                <a:spcPct val="70000"/>
              </a:lnSpc>
              <a:buFont typeface="Wingdings" panose="05000000000000000000" pitchFamily="2" charset="2"/>
              <a:buNone/>
            </a:pPr>
            <a:endParaRPr lang="en-US" altLang="zh-CN" dirty="0" smtClean="0">
              <a:latin typeface="Times New Roman" panose="02020603050405020304" pitchFamily="18" charset="0"/>
            </a:endParaRPr>
          </a:p>
          <a:p>
            <a:pPr eaLnBrk="1" hangingPunct="1">
              <a:lnSpc>
                <a:spcPct val="70000"/>
              </a:lnSpc>
              <a:buFont typeface="Wingdings" panose="05000000000000000000" pitchFamily="2" charset="2"/>
              <a:buNone/>
            </a:pPr>
            <a:r>
              <a:rPr lang="zh-CN" altLang="en-US" dirty="0" smtClean="0">
                <a:latin typeface="Times New Roman" panose="02020603050405020304" pitchFamily="18" charset="0"/>
              </a:rPr>
              <a:t>→ 当质量增大，引力比简并压力增大得</a:t>
            </a:r>
            <a:r>
              <a:rPr lang="zh-CN" altLang="en-US" dirty="0" smtClean="0">
                <a:solidFill>
                  <a:srgbClr val="FFFF00"/>
                </a:solidFill>
                <a:latin typeface="Times New Roman" panose="02020603050405020304" pitchFamily="18" charset="0"/>
              </a:rPr>
              <a:t>更快</a:t>
            </a:r>
          </a:p>
          <a:p>
            <a:pPr algn="just" eaLnBrk="1" hangingPunct="1">
              <a:lnSpc>
                <a:spcPct val="70000"/>
              </a:lnSpc>
              <a:spcBef>
                <a:spcPct val="50000"/>
              </a:spcBef>
              <a:buFont typeface="Wingdings" panose="05000000000000000000" pitchFamily="2" charset="2"/>
              <a:buNone/>
            </a:pPr>
            <a:r>
              <a:rPr lang="zh-CN" altLang="en-US" dirty="0" smtClean="0">
                <a:latin typeface="Times New Roman" panose="02020603050405020304" pitchFamily="18" charset="0"/>
              </a:rPr>
              <a:t>→ 白矮星质量上限（引力 </a:t>
            </a:r>
            <a:r>
              <a:rPr lang="en-US" altLang="zh-CN" dirty="0" smtClean="0">
                <a:latin typeface="Times New Roman" panose="02020603050405020304" pitchFamily="18" charset="0"/>
              </a:rPr>
              <a:t>&gt; </a:t>
            </a:r>
            <a:r>
              <a:rPr lang="zh-CN" altLang="en-US" dirty="0" smtClean="0">
                <a:latin typeface="Times New Roman" panose="02020603050405020304" pitchFamily="18" charset="0"/>
              </a:rPr>
              <a:t>压力）</a:t>
            </a:r>
          </a:p>
          <a:p>
            <a:pPr algn="just" eaLnBrk="1" hangingPunct="1">
              <a:lnSpc>
                <a:spcPct val="70000"/>
              </a:lnSpc>
              <a:spcBef>
                <a:spcPct val="50000"/>
              </a:spcBef>
              <a:buFontTx/>
              <a:buNone/>
            </a:pPr>
            <a:r>
              <a:rPr lang="zh-CN" altLang="en-US" dirty="0" smtClean="0">
                <a:latin typeface="Times New Roman" panose="02020603050405020304" pitchFamily="18" charset="0"/>
              </a:rPr>
              <a:t>对</a:t>
            </a:r>
            <a:r>
              <a:rPr lang="en-US" altLang="zh-CN" dirty="0" smtClean="0">
                <a:latin typeface="Times New Roman" panose="02020603050405020304" pitchFamily="18" charset="0"/>
              </a:rPr>
              <a:t>He</a:t>
            </a:r>
            <a:r>
              <a:rPr lang="zh-CN" altLang="en-US" dirty="0" smtClean="0">
                <a:latin typeface="Times New Roman" panose="02020603050405020304" pitchFamily="18" charset="0"/>
              </a:rPr>
              <a:t>白矮星， </a:t>
            </a:r>
            <a:r>
              <a:rPr lang="en-US" altLang="zh-CN" i="1" dirty="0" smtClean="0">
                <a:solidFill>
                  <a:srgbClr val="FFFF00"/>
                </a:solidFill>
                <a:latin typeface="Times New Roman" panose="02020603050405020304" pitchFamily="18" charset="0"/>
              </a:rPr>
              <a:t>M</a:t>
            </a:r>
            <a:r>
              <a:rPr lang="en-US" altLang="zh-CN" baseline="-30000" dirty="0" smtClean="0">
                <a:solidFill>
                  <a:srgbClr val="FFFF00"/>
                </a:solidFill>
                <a:latin typeface="Times New Roman" panose="02020603050405020304" pitchFamily="18" charset="0"/>
              </a:rPr>
              <a:t>ch</a:t>
            </a:r>
            <a:r>
              <a:rPr lang="en-US" altLang="zh-CN" dirty="0" smtClean="0">
                <a:solidFill>
                  <a:srgbClr val="FFFF00"/>
                </a:solidFill>
                <a:latin typeface="Times New Roman" panose="02020603050405020304" pitchFamily="18" charset="0"/>
              </a:rPr>
              <a:t>≈1.44 </a:t>
            </a:r>
            <a:r>
              <a:rPr lang="en-US" altLang="zh-CN" i="1" dirty="0" smtClean="0">
                <a:solidFill>
                  <a:srgbClr val="FFFF00"/>
                </a:solidFill>
                <a:latin typeface="Times New Roman" panose="02020603050405020304" pitchFamily="18" charset="0"/>
              </a:rPr>
              <a:t>M</a:t>
            </a:r>
            <a:r>
              <a:rPr lang="en-US" altLang="zh-CN" baseline="-30000" dirty="0" smtClean="0">
                <a:solidFill>
                  <a:srgbClr val="FFFF00"/>
                </a:solidFill>
                <a:latin typeface="Times New Roman" panose="02020603050405020304" pitchFamily="18" charset="0"/>
              </a:rPr>
              <a:t>⊙</a:t>
            </a:r>
            <a:endParaRPr lang="en-US" altLang="zh-CN" dirty="0" smtClean="0">
              <a:solidFill>
                <a:srgbClr val="FFFF00"/>
              </a:solidFill>
              <a:latin typeface="Times New Roman" panose="02020603050405020304" pitchFamily="18" charset="0"/>
            </a:endParaRPr>
          </a:p>
          <a:p>
            <a:pPr algn="just" eaLnBrk="1" hangingPunct="1">
              <a:lnSpc>
                <a:spcPct val="70000"/>
              </a:lnSpc>
              <a:spcBef>
                <a:spcPct val="50000"/>
              </a:spcBef>
              <a:buFontTx/>
              <a:buNone/>
            </a:pPr>
            <a:r>
              <a:rPr lang="zh-CN" altLang="en-US" dirty="0" smtClean="0">
                <a:latin typeface="Times New Roman" panose="02020603050405020304" pitchFamily="18" charset="0"/>
              </a:rPr>
              <a:t>对</a:t>
            </a:r>
            <a:r>
              <a:rPr lang="en-US" altLang="zh-CN" dirty="0" smtClean="0">
                <a:latin typeface="Times New Roman" panose="02020603050405020304" pitchFamily="18" charset="0"/>
              </a:rPr>
              <a:t>C / O</a:t>
            </a:r>
            <a:r>
              <a:rPr lang="zh-CN" altLang="en-US" dirty="0" smtClean="0">
                <a:latin typeface="Times New Roman" panose="02020603050405020304" pitchFamily="18" charset="0"/>
              </a:rPr>
              <a:t>白矮星，</a:t>
            </a:r>
            <a:r>
              <a:rPr lang="en-US" altLang="zh-CN" i="1" dirty="0" smtClean="0">
                <a:solidFill>
                  <a:srgbClr val="FFFF00"/>
                </a:solidFill>
                <a:latin typeface="Times New Roman" panose="02020603050405020304" pitchFamily="18" charset="0"/>
              </a:rPr>
              <a:t>M</a:t>
            </a:r>
            <a:r>
              <a:rPr lang="en-US" altLang="zh-CN" baseline="-30000" dirty="0" smtClean="0">
                <a:solidFill>
                  <a:srgbClr val="FFFF00"/>
                </a:solidFill>
                <a:latin typeface="Times New Roman" panose="02020603050405020304" pitchFamily="18" charset="0"/>
              </a:rPr>
              <a:t>ch</a:t>
            </a:r>
            <a:r>
              <a:rPr lang="en-US" altLang="zh-CN" dirty="0" smtClean="0">
                <a:solidFill>
                  <a:srgbClr val="FFFF00"/>
                </a:solidFill>
                <a:latin typeface="Times New Roman" panose="02020603050405020304" pitchFamily="18" charset="0"/>
              </a:rPr>
              <a:t>≈1.4 </a:t>
            </a:r>
            <a:r>
              <a:rPr lang="en-US" altLang="zh-CN" i="1" dirty="0" smtClean="0">
                <a:solidFill>
                  <a:srgbClr val="FFFF00"/>
                </a:solidFill>
                <a:latin typeface="Times New Roman" panose="02020603050405020304" pitchFamily="18" charset="0"/>
              </a:rPr>
              <a:t>M</a:t>
            </a:r>
            <a:r>
              <a:rPr lang="en-US" altLang="zh-CN" baseline="-30000" dirty="0" smtClean="0">
                <a:solidFill>
                  <a:srgbClr val="FFFF00"/>
                </a:solidFill>
                <a:latin typeface="Times New Roman" panose="02020603050405020304" pitchFamily="18" charset="0"/>
              </a:rPr>
              <a:t>⊙</a:t>
            </a:r>
            <a:endParaRPr lang="zh-CN" altLang="en-US" dirty="0" smtClean="0">
              <a:solidFill>
                <a:srgbClr val="FFFF00"/>
              </a:solidFill>
            </a:endParaRPr>
          </a:p>
        </p:txBody>
      </p:sp>
      <p:sp>
        <p:nvSpPr>
          <p:cNvPr id="110595" name="AutoShape 5"/>
          <p:cNvSpPr>
            <a:spLocks noChangeArrowheads="1"/>
          </p:cNvSpPr>
          <p:nvPr/>
        </p:nvSpPr>
        <p:spPr bwMode="auto">
          <a:xfrm>
            <a:off x="4788025" y="2322074"/>
            <a:ext cx="4016127" cy="1440433"/>
          </a:xfrm>
          <a:prstGeom prst="leftArrow">
            <a:avLst>
              <a:gd name="adj1" fmla="val 50000"/>
              <a:gd name="adj2" fmla="val 86197"/>
            </a:avLst>
          </a:prstGeom>
          <a:solidFill>
            <a:srgbClr val="FFFF00"/>
          </a:solidFill>
          <a:ln w="9525">
            <a:solidFill>
              <a:schemeClr val="tx1"/>
            </a:solidFill>
            <a:miter lim="800000"/>
            <a:headEnd/>
            <a:tailEnd/>
          </a:ln>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en-US" altLang="zh-CN" sz="2400" i="1" dirty="0">
                <a:solidFill>
                  <a:schemeClr val="tx1"/>
                </a:solidFill>
                <a:ea typeface="楷体_GB2312" pitchFamily="49" charset="-122"/>
              </a:rPr>
              <a:t>g </a:t>
            </a:r>
            <a:r>
              <a:rPr kumimoji="1" lang="en-US" altLang="zh-CN" sz="2400" dirty="0">
                <a:solidFill>
                  <a:schemeClr val="tx1"/>
                </a:solidFill>
                <a:ea typeface="楷体_GB2312" pitchFamily="49" charset="-122"/>
              </a:rPr>
              <a:t>~</a:t>
            </a:r>
            <a:r>
              <a:rPr kumimoji="1" lang="en-US" altLang="zh-CN" sz="2400" i="1" dirty="0" err="1">
                <a:solidFill>
                  <a:schemeClr val="tx1"/>
                </a:solidFill>
                <a:ea typeface="楷体_GB2312" pitchFamily="49" charset="-122"/>
              </a:rPr>
              <a:t>ρM</a:t>
            </a:r>
            <a:r>
              <a:rPr kumimoji="1" lang="en-US" altLang="zh-CN" sz="2400" dirty="0">
                <a:solidFill>
                  <a:schemeClr val="tx1"/>
                </a:solidFill>
                <a:ea typeface="楷体_GB2312" pitchFamily="49" charset="-122"/>
              </a:rPr>
              <a:t>/</a:t>
            </a:r>
            <a:r>
              <a:rPr kumimoji="1" lang="en-US" altLang="zh-CN" sz="2400" i="1" dirty="0">
                <a:solidFill>
                  <a:schemeClr val="tx1"/>
                </a:solidFill>
                <a:ea typeface="楷体_GB2312" pitchFamily="49" charset="-122"/>
              </a:rPr>
              <a:t>R</a:t>
            </a:r>
            <a:r>
              <a:rPr kumimoji="1" lang="en-US" altLang="zh-CN" sz="2400" baseline="30000" dirty="0">
                <a:solidFill>
                  <a:schemeClr val="tx1"/>
                </a:solidFill>
                <a:ea typeface="楷体_GB2312" pitchFamily="49" charset="-122"/>
              </a:rPr>
              <a:t>2</a:t>
            </a:r>
            <a:r>
              <a:rPr kumimoji="1" lang="en-US" altLang="zh-CN" sz="2400" dirty="0">
                <a:solidFill>
                  <a:schemeClr val="tx1"/>
                </a:solidFill>
                <a:ea typeface="楷体_GB2312" pitchFamily="49" charset="-122"/>
              </a:rPr>
              <a:t>~ </a:t>
            </a:r>
            <a:r>
              <a:rPr kumimoji="1" lang="en-US" altLang="zh-CN" sz="2400" i="1" dirty="0">
                <a:solidFill>
                  <a:srgbClr val="FF0000"/>
                </a:solidFill>
                <a:ea typeface="楷体_GB2312" pitchFamily="49" charset="-122"/>
              </a:rPr>
              <a:t>M</a:t>
            </a:r>
            <a:r>
              <a:rPr kumimoji="1" lang="en-US" altLang="zh-CN" sz="2400" baseline="30000" dirty="0">
                <a:solidFill>
                  <a:srgbClr val="FF0000"/>
                </a:solidFill>
                <a:ea typeface="楷体_GB2312" pitchFamily="49" charset="-122"/>
              </a:rPr>
              <a:t>2</a:t>
            </a:r>
            <a:r>
              <a:rPr kumimoji="1" lang="en-US" altLang="zh-CN" sz="2400" dirty="0">
                <a:solidFill>
                  <a:schemeClr val="tx1"/>
                </a:solidFill>
                <a:ea typeface="楷体_GB2312" pitchFamily="49" charset="-122"/>
              </a:rPr>
              <a:t>/</a:t>
            </a:r>
            <a:r>
              <a:rPr kumimoji="1" lang="en-US" altLang="zh-CN" sz="2400" i="1" dirty="0">
                <a:solidFill>
                  <a:schemeClr val="tx1"/>
                </a:solidFill>
                <a:ea typeface="楷体_GB2312" pitchFamily="49" charset="-122"/>
              </a:rPr>
              <a:t>R</a:t>
            </a:r>
            <a:r>
              <a:rPr kumimoji="1" lang="en-US" altLang="zh-CN" sz="2400" baseline="30000" dirty="0">
                <a:solidFill>
                  <a:schemeClr val="tx1"/>
                </a:solidFill>
                <a:ea typeface="楷体_GB2312" pitchFamily="49" charset="-122"/>
              </a:rPr>
              <a:t>5</a:t>
            </a:r>
            <a:endParaRPr kumimoji="1" lang="zh-CN" altLang="en-US" sz="2400" baseline="30000" dirty="0">
              <a:solidFill>
                <a:schemeClr val="tx1"/>
              </a:solidFill>
              <a:ea typeface="楷体_GB2312" pitchFamily="49" charset="-122"/>
            </a:endParaRPr>
          </a:p>
        </p:txBody>
      </p:sp>
      <p:sp>
        <p:nvSpPr>
          <p:cNvPr id="110596" name="Rectangle 2"/>
          <p:cNvSpPr>
            <a:spLocks noGrp="1" noChangeArrowheads="1"/>
          </p:cNvSpPr>
          <p:nvPr>
            <p:ph type="title"/>
          </p:nvPr>
        </p:nvSpPr>
        <p:spPr/>
        <p:txBody>
          <a:bodyPr/>
          <a:lstStyle/>
          <a:p>
            <a:pPr algn="ctr" eaLnBrk="1" hangingPunct="1"/>
            <a:r>
              <a:rPr kumimoji="1" lang="zh-CN" altLang="en-US" sz="4000" b="0" dirty="0" smtClean="0">
                <a:latin typeface="Times New Roman" panose="02020603050405020304" pitchFamily="18" charset="0"/>
              </a:rPr>
              <a:t>钱德拉塞卡</a:t>
            </a:r>
            <a:r>
              <a:rPr lang="en-US" altLang="zh-CN" sz="4000" b="0" dirty="0" smtClean="0">
                <a:latin typeface="Times New Roman" panose="02020603050405020304" pitchFamily="18" charset="0"/>
              </a:rPr>
              <a:t>Chandrasekhar</a:t>
            </a:r>
            <a:r>
              <a:rPr lang="zh-CN" altLang="en-US" sz="4000" b="0" dirty="0" smtClean="0">
                <a:latin typeface="Times New Roman" panose="02020603050405020304" pitchFamily="18" charset="0"/>
              </a:rPr>
              <a:t>极限质量</a:t>
            </a:r>
          </a:p>
        </p:txBody>
      </p:sp>
      <p:sp>
        <p:nvSpPr>
          <p:cNvPr id="110597" name="AutoShape 4"/>
          <p:cNvSpPr>
            <a:spLocks noChangeArrowheads="1"/>
          </p:cNvSpPr>
          <p:nvPr/>
        </p:nvSpPr>
        <p:spPr bwMode="auto">
          <a:xfrm>
            <a:off x="683569" y="2296650"/>
            <a:ext cx="4104456" cy="1440433"/>
          </a:xfrm>
          <a:prstGeom prst="rightArrow">
            <a:avLst>
              <a:gd name="adj1" fmla="val 50000"/>
              <a:gd name="adj2" fmla="val 88253"/>
            </a:avLst>
          </a:prstGeom>
          <a:solidFill>
            <a:srgbClr val="00FF00">
              <a:alpha val="50195"/>
            </a:srgbClr>
          </a:solidFill>
          <a:ln w="9525">
            <a:solidFill>
              <a:schemeClr val="tx1"/>
            </a:solidFill>
            <a:miter lim="800000"/>
            <a:headEnd/>
            <a:tailEnd/>
          </a:ln>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en-US" altLang="zh-CN" sz="2400" dirty="0" err="1">
                <a:solidFill>
                  <a:schemeClr val="tx1"/>
                </a:solidFill>
              </a:rPr>
              <a:t>d</a:t>
            </a:r>
            <a:r>
              <a:rPr kumimoji="1" lang="en-US" altLang="zh-CN" sz="2400" i="1" dirty="0" err="1">
                <a:solidFill>
                  <a:schemeClr val="tx1"/>
                </a:solidFill>
              </a:rPr>
              <a:t>P</a:t>
            </a:r>
            <a:r>
              <a:rPr kumimoji="1" lang="en-US" altLang="zh-CN" sz="2400" dirty="0">
                <a:solidFill>
                  <a:schemeClr val="tx1"/>
                </a:solidFill>
              </a:rPr>
              <a:t>/</a:t>
            </a:r>
            <a:r>
              <a:rPr kumimoji="1" lang="en-US" altLang="zh-CN" sz="2400" dirty="0" err="1">
                <a:solidFill>
                  <a:schemeClr val="tx1"/>
                </a:solidFill>
              </a:rPr>
              <a:t>d</a:t>
            </a:r>
            <a:r>
              <a:rPr kumimoji="1" lang="en-US" altLang="zh-CN" sz="2400" i="1" dirty="0" err="1">
                <a:solidFill>
                  <a:schemeClr val="tx1"/>
                </a:solidFill>
              </a:rPr>
              <a:t>R</a:t>
            </a:r>
            <a:r>
              <a:rPr kumimoji="1" lang="en-US" altLang="zh-CN" sz="2400" dirty="0">
                <a:solidFill>
                  <a:schemeClr val="tx1"/>
                </a:solidFill>
              </a:rPr>
              <a:t> ~</a:t>
            </a:r>
            <a:r>
              <a:rPr kumimoji="1" lang="en-US" altLang="zh-CN" sz="2400" i="1" dirty="0">
                <a:solidFill>
                  <a:schemeClr val="tx1"/>
                </a:solidFill>
              </a:rPr>
              <a:t>ρ</a:t>
            </a:r>
            <a:r>
              <a:rPr kumimoji="1" lang="en-US" altLang="zh-CN" sz="2400" baseline="30000" dirty="0">
                <a:solidFill>
                  <a:schemeClr val="tx1"/>
                </a:solidFill>
              </a:rPr>
              <a:t>4/3</a:t>
            </a:r>
            <a:r>
              <a:rPr kumimoji="1" lang="en-US" altLang="zh-CN" sz="2400" dirty="0">
                <a:solidFill>
                  <a:schemeClr val="tx1"/>
                </a:solidFill>
              </a:rPr>
              <a:t>/</a:t>
            </a:r>
            <a:r>
              <a:rPr kumimoji="1" lang="en-US" altLang="zh-CN" sz="2400" i="1" dirty="0">
                <a:solidFill>
                  <a:schemeClr val="tx1"/>
                </a:solidFill>
              </a:rPr>
              <a:t>R </a:t>
            </a:r>
            <a:r>
              <a:rPr kumimoji="1" lang="en-US" altLang="zh-CN" sz="2400" dirty="0">
                <a:solidFill>
                  <a:schemeClr val="tx1"/>
                </a:solidFill>
              </a:rPr>
              <a:t>~ </a:t>
            </a:r>
            <a:r>
              <a:rPr kumimoji="1" lang="en-US" altLang="zh-CN" sz="2400" i="1" dirty="0">
                <a:solidFill>
                  <a:srgbClr val="FF0000"/>
                </a:solidFill>
              </a:rPr>
              <a:t>M</a:t>
            </a:r>
            <a:r>
              <a:rPr kumimoji="1" lang="en-US" altLang="zh-CN" sz="2400" baseline="30000" dirty="0">
                <a:solidFill>
                  <a:srgbClr val="FF0000"/>
                </a:solidFill>
              </a:rPr>
              <a:t>4/3</a:t>
            </a:r>
            <a:r>
              <a:rPr kumimoji="1" lang="en-US" altLang="zh-CN" sz="2400" dirty="0">
                <a:solidFill>
                  <a:schemeClr val="tx1"/>
                </a:solidFill>
              </a:rPr>
              <a:t>/</a:t>
            </a:r>
            <a:r>
              <a:rPr kumimoji="1" lang="en-US" altLang="zh-CN" sz="2400" i="1" dirty="0">
                <a:solidFill>
                  <a:schemeClr val="tx1"/>
                </a:solidFill>
              </a:rPr>
              <a:t>R</a:t>
            </a:r>
            <a:r>
              <a:rPr kumimoji="1" lang="en-US" altLang="zh-CN" sz="2400" baseline="30000" dirty="0">
                <a:solidFill>
                  <a:schemeClr val="tx1"/>
                </a:solidFill>
              </a:rPr>
              <a:t>6</a:t>
            </a:r>
            <a:endParaRPr kumimoji="1" lang="zh-CN" altLang="en-US" sz="2400" baseline="30000" dirty="0">
              <a:solidFill>
                <a:schemeClr val="tx1"/>
              </a:solidFill>
            </a:endParaRPr>
          </a:p>
        </p:txBody>
      </p:sp>
      <p:pic>
        <p:nvPicPr>
          <p:cNvPr id="1105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447" y="4506389"/>
            <a:ext cx="1704975"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0" name="Text Box 8"/>
          <p:cNvSpPr txBox="1">
            <a:spLocks noChangeArrowheads="1"/>
          </p:cNvSpPr>
          <p:nvPr/>
        </p:nvSpPr>
        <p:spPr bwMode="auto">
          <a:xfrm>
            <a:off x="5292080" y="5534243"/>
            <a:ext cx="2057400" cy="95885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dirty="0">
                <a:latin typeface="黑体" panose="02010609060101010101" pitchFamily="49" charset="-122"/>
              </a:rPr>
              <a:t>1983诺贝尔物理学奖</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50825" y="549275"/>
            <a:ext cx="8534400" cy="1008063"/>
          </a:xfrm>
        </p:spPr>
        <p:txBody>
          <a:bodyPr/>
          <a:lstStyle/>
          <a:p>
            <a:pPr algn="ctr" eaLnBrk="1" hangingPunct="1"/>
            <a:r>
              <a:rPr lang="en-US" altLang="zh-CN" sz="6000" b="0" dirty="0" smtClean="0">
                <a:latin typeface="Arial" panose="020B0604020202020204" pitchFamily="34" charset="0"/>
              </a:rPr>
              <a:t>5</a:t>
            </a:r>
            <a:r>
              <a:rPr lang="zh-CN" altLang="en-US" sz="6000" b="0" dirty="0" smtClean="0">
                <a:latin typeface="Arial" panose="020B0604020202020204" pitchFamily="34" charset="0"/>
              </a:rPr>
              <a:t>、低质量双星的演化</a:t>
            </a:r>
            <a:endParaRPr lang="en-US" altLang="zh-CN" sz="6000" b="0" dirty="0" smtClean="0">
              <a:latin typeface="Arial" panose="020B0604020202020204" pitchFamily="34" charset="0"/>
            </a:endParaRPr>
          </a:p>
        </p:txBody>
      </p:sp>
      <p:sp>
        <p:nvSpPr>
          <p:cNvPr id="116739" name="Rectangle 3"/>
          <p:cNvSpPr>
            <a:spLocks noGrp="1" noChangeArrowheads="1"/>
          </p:cNvSpPr>
          <p:nvPr>
            <p:ph type="body" idx="1"/>
          </p:nvPr>
        </p:nvSpPr>
        <p:spPr>
          <a:xfrm>
            <a:off x="195701" y="1736725"/>
            <a:ext cx="8763000" cy="1728787"/>
          </a:xfrm>
        </p:spPr>
        <p:txBody>
          <a:bodyPr/>
          <a:lstStyle/>
          <a:p>
            <a:pPr eaLnBrk="1" hangingPunct="1"/>
            <a:r>
              <a:rPr lang="zh-CN" altLang="en-US" dirty="0" smtClean="0">
                <a:sym typeface="Wingdings" panose="05000000000000000000" pitchFamily="2" charset="2"/>
              </a:rPr>
              <a:t>同为主序恒星时，双星的相互影响可能很小</a:t>
            </a:r>
          </a:p>
          <a:p>
            <a:pPr eaLnBrk="1" hangingPunct="1"/>
            <a:r>
              <a:rPr lang="zh-CN" altLang="en-US" dirty="0" smtClean="0"/>
              <a:t>环绕并属于双星各自引力范围的区域称为</a:t>
            </a:r>
            <a:r>
              <a:rPr lang="zh-CN" altLang="en-US" dirty="0" smtClean="0">
                <a:solidFill>
                  <a:srgbClr val="FFFF00"/>
                </a:solidFill>
              </a:rPr>
              <a:t>洛希瓣</a:t>
            </a:r>
            <a:r>
              <a:rPr lang="zh-CN" altLang="en-US" dirty="0" smtClean="0"/>
              <a:t> </a:t>
            </a:r>
          </a:p>
        </p:txBody>
      </p:sp>
      <p:pic>
        <p:nvPicPr>
          <p:cNvPr id="1167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76" y="3465512"/>
            <a:ext cx="8349336" cy="313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4294967295"/>
          </p:nvPr>
        </p:nvSpPr>
        <p:spPr>
          <a:xfrm>
            <a:off x="179388" y="333375"/>
            <a:ext cx="8763000" cy="2735263"/>
          </a:xfrm>
        </p:spPr>
        <p:txBody>
          <a:bodyPr/>
          <a:lstStyle/>
          <a:p>
            <a:pPr eaLnBrk="1" hangingPunct="1"/>
            <a:r>
              <a:rPr lang="zh-CN" altLang="en-US" dirty="0" smtClean="0">
                <a:sym typeface="Wingdings" panose="05000000000000000000" pitchFamily="2" charset="2"/>
              </a:rPr>
              <a:t>质量较大恒星</a:t>
            </a:r>
            <a:r>
              <a:rPr lang="en-US" altLang="zh-CN" dirty="0" smtClean="0">
                <a:sym typeface="Wingdings" panose="05000000000000000000" pitchFamily="2" charset="2"/>
              </a:rPr>
              <a:t>1</a:t>
            </a:r>
            <a:r>
              <a:rPr lang="zh-CN" altLang="en-US" dirty="0" smtClean="0">
                <a:sym typeface="Wingdings" panose="05000000000000000000" pitchFamily="2" charset="2"/>
              </a:rPr>
              <a:t>先离开主序膨胀，至物质充满其</a:t>
            </a:r>
            <a:r>
              <a:rPr lang="zh-CN" altLang="en-US" dirty="0" smtClean="0"/>
              <a:t>洛希瓣</a:t>
            </a:r>
            <a:r>
              <a:rPr lang="zh-CN" altLang="en-US" dirty="0" smtClean="0">
                <a:sym typeface="Wingdings" panose="05000000000000000000" pitchFamily="2" charset="2"/>
              </a:rPr>
              <a:t>而开始流入质量较小的恒星</a:t>
            </a:r>
            <a:r>
              <a:rPr lang="en-US" altLang="zh-CN" dirty="0" smtClean="0">
                <a:sym typeface="Wingdings" panose="05000000000000000000" pitchFamily="2" charset="2"/>
              </a:rPr>
              <a:t>2</a:t>
            </a:r>
          </a:p>
          <a:p>
            <a:pPr eaLnBrk="1" hangingPunct="1"/>
            <a:r>
              <a:rPr lang="zh-CN" altLang="en-US" dirty="0" smtClean="0"/>
              <a:t>两个恒星之间的物质交换称为</a:t>
            </a:r>
            <a:r>
              <a:rPr lang="zh-CN" altLang="en-US" dirty="0" smtClean="0">
                <a:solidFill>
                  <a:srgbClr val="FFFF00"/>
                </a:solidFill>
              </a:rPr>
              <a:t>质量转移</a:t>
            </a:r>
          </a:p>
          <a:p>
            <a:pPr eaLnBrk="1" hangingPunct="1"/>
            <a:r>
              <a:rPr lang="zh-CN" altLang="en-US" dirty="0" smtClean="0">
                <a:sym typeface="Wingdings" panose="05000000000000000000" pitchFamily="2" charset="2"/>
              </a:rPr>
              <a:t>恒星</a:t>
            </a:r>
            <a:r>
              <a:rPr lang="en-US" altLang="zh-CN" dirty="0" smtClean="0">
                <a:sym typeface="Wingdings" panose="05000000000000000000" pitchFamily="2" charset="2"/>
              </a:rPr>
              <a:t>2</a:t>
            </a:r>
            <a:r>
              <a:rPr lang="zh-CN" altLang="en-US" dirty="0" smtClean="0">
                <a:sym typeface="Wingdings" panose="05000000000000000000" pitchFamily="2" charset="2"/>
              </a:rPr>
              <a:t>质量增加，变为更大、更热、更亮的主序恒星，其演化加快</a:t>
            </a:r>
            <a:endParaRPr lang="en-US" altLang="zh-CN" dirty="0" smtClean="0">
              <a:sym typeface="Wingdings" panose="05000000000000000000" pitchFamily="2" charset="2"/>
            </a:endParaRPr>
          </a:p>
        </p:txBody>
      </p:sp>
      <p:pic>
        <p:nvPicPr>
          <p:cNvPr id="1187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259" y="2996952"/>
            <a:ext cx="6052129" cy="367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p:txBody>
          <a:bodyPr/>
          <a:lstStyle/>
          <a:p>
            <a:endParaRPr lang="zh-CN" altLang="en-US" smtClean="0"/>
          </a:p>
        </p:txBody>
      </p:sp>
      <p:sp>
        <p:nvSpPr>
          <p:cNvPr id="120835" name="Rectangle 3"/>
          <p:cNvSpPr>
            <a:spLocks noGrp="1" noChangeArrowheads="1"/>
          </p:cNvSpPr>
          <p:nvPr>
            <p:ph type="body" idx="4294967295"/>
          </p:nvPr>
        </p:nvSpPr>
        <p:spPr>
          <a:xfrm>
            <a:off x="179388" y="981075"/>
            <a:ext cx="8763000" cy="1727200"/>
          </a:xfrm>
        </p:spPr>
        <p:txBody>
          <a:bodyPr/>
          <a:lstStyle/>
          <a:p>
            <a:r>
              <a:rPr lang="zh-CN" altLang="en-US" dirty="0" smtClean="0"/>
              <a:t>质量较大的恒星</a:t>
            </a:r>
            <a:r>
              <a:rPr lang="en-US" altLang="zh-CN" dirty="0" smtClean="0"/>
              <a:t>2</a:t>
            </a:r>
            <a:r>
              <a:rPr lang="zh-CN" altLang="en-US" dirty="0" smtClean="0"/>
              <a:t>首先演化为白矮星，与质量较小的恒星</a:t>
            </a:r>
            <a:r>
              <a:rPr lang="en-US" altLang="zh-CN" dirty="0" smtClean="0"/>
              <a:t>2</a:t>
            </a:r>
            <a:r>
              <a:rPr lang="zh-CN" altLang="en-US" dirty="0" smtClean="0"/>
              <a:t>组成一个由白矮星和主序恒星组成的双星系统</a:t>
            </a:r>
          </a:p>
        </p:txBody>
      </p:sp>
      <p:pic>
        <p:nvPicPr>
          <p:cNvPr id="1208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96952"/>
            <a:ext cx="879678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idx="4294967295"/>
          </p:nvPr>
        </p:nvSpPr>
        <p:spPr>
          <a:xfrm>
            <a:off x="179388" y="333375"/>
            <a:ext cx="8763000" cy="3384550"/>
          </a:xfrm>
        </p:spPr>
        <p:txBody>
          <a:bodyPr/>
          <a:lstStyle/>
          <a:p>
            <a:r>
              <a:rPr lang="zh-CN" altLang="en-US" dirty="0" smtClean="0"/>
              <a:t>质量较小的恒星</a:t>
            </a:r>
            <a:r>
              <a:rPr lang="en-US" altLang="zh-CN" dirty="0" smtClean="0"/>
              <a:t>2</a:t>
            </a:r>
            <a:r>
              <a:rPr lang="zh-CN" altLang="en-US" dirty="0" smtClean="0"/>
              <a:t>也离开主序而膨胀，其物质</a:t>
            </a:r>
            <a:r>
              <a:rPr lang="zh-CN" altLang="en-US" dirty="0" smtClean="0">
                <a:sym typeface="Wingdings" panose="05000000000000000000" pitchFamily="2" charset="2"/>
              </a:rPr>
              <a:t>充满其</a:t>
            </a:r>
            <a:r>
              <a:rPr lang="zh-CN" altLang="en-US" dirty="0" smtClean="0"/>
              <a:t>洛希瓣</a:t>
            </a:r>
            <a:r>
              <a:rPr lang="zh-CN" altLang="en-US" dirty="0" smtClean="0">
                <a:sym typeface="Wingdings" panose="05000000000000000000" pitchFamily="2" charset="2"/>
              </a:rPr>
              <a:t>后</a:t>
            </a:r>
            <a:r>
              <a:rPr lang="zh-CN" altLang="en-US" dirty="0" smtClean="0"/>
              <a:t>返流到白矮星</a:t>
            </a:r>
          </a:p>
          <a:p>
            <a:r>
              <a:rPr lang="zh-CN" altLang="en-US" dirty="0" smtClean="0"/>
              <a:t>物质（因有自转）通过在白矮星周围形成的</a:t>
            </a:r>
            <a:r>
              <a:rPr lang="zh-CN" altLang="en-US" dirty="0" smtClean="0">
                <a:solidFill>
                  <a:srgbClr val="FFFF00"/>
                </a:solidFill>
              </a:rPr>
              <a:t>吸积盘</a:t>
            </a:r>
            <a:r>
              <a:rPr lang="zh-CN" altLang="en-US" dirty="0" smtClean="0"/>
              <a:t>，而不是直接，下落到白矮星上</a:t>
            </a:r>
            <a:endParaRPr lang="en-US" altLang="zh-CN" dirty="0" smtClean="0"/>
          </a:p>
          <a:p>
            <a:r>
              <a:rPr lang="zh-CN" altLang="en-US" dirty="0" smtClean="0"/>
              <a:t>下落物质的引力势能转化为热能，加热吸积盘的温度到数百万 </a:t>
            </a:r>
            <a:r>
              <a:rPr lang="en-US" altLang="zh-CN" dirty="0" smtClean="0"/>
              <a:t>K</a:t>
            </a:r>
            <a:r>
              <a:rPr lang="zh-CN" altLang="en-US" dirty="0" smtClean="0"/>
              <a:t>，产生远紫外与</a:t>
            </a:r>
            <a:r>
              <a:rPr lang="en-US" altLang="zh-CN" dirty="0" smtClean="0"/>
              <a:t>X</a:t>
            </a:r>
            <a:r>
              <a:rPr lang="zh-CN" altLang="en-US" dirty="0" smtClean="0"/>
              <a:t>射线辐射</a:t>
            </a:r>
            <a:endParaRPr lang="zh-CN" altLang="en-US" dirty="0" smtClean="0">
              <a:solidFill>
                <a:srgbClr val="00FF00"/>
              </a:solidFill>
            </a:endParaRPr>
          </a:p>
        </p:txBody>
      </p:sp>
      <p:pic>
        <p:nvPicPr>
          <p:cNvPr id="1218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46" y="3645024"/>
            <a:ext cx="8031553" cy="29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60" name="Text Box 5"/>
          <p:cNvSpPr txBox="1">
            <a:spLocks noChangeArrowheads="1"/>
          </p:cNvSpPr>
          <p:nvPr/>
        </p:nvSpPr>
        <p:spPr bwMode="auto">
          <a:xfrm>
            <a:off x="4716016" y="5949280"/>
            <a:ext cx="2016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黑体" panose="02010609060101010101" pitchFamily="49" charset="-122"/>
              </a:rPr>
              <a:t>激变变星 </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zh-CN" altLang="en-US" sz="4500" b="0" dirty="0" smtClean="0"/>
              <a:t>新星 </a:t>
            </a:r>
            <a:r>
              <a:rPr lang="en-US" altLang="zh-CN" sz="4500" b="0" dirty="0" smtClean="0"/>
              <a:t>Novae</a:t>
            </a:r>
            <a:endParaRPr lang="zh-CN" altLang="en-US" sz="4500" b="0" dirty="0" smtClean="0"/>
          </a:p>
        </p:txBody>
      </p:sp>
      <p:sp>
        <p:nvSpPr>
          <p:cNvPr id="125955" name="Rectangle 3"/>
          <p:cNvSpPr>
            <a:spLocks noGrp="1" noChangeArrowheads="1"/>
          </p:cNvSpPr>
          <p:nvPr>
            <p:ph type="body" idx="1"/>
          </p:nvPr>
        </p:nvSpPr>
        <p:spPr/>
        <p:txBody>
          <a:bodyPr/>
          <a:lstStyle/>
          <a:p>
            <a:pPr eaLnBrk="1" hangingPunct="1">
              <a:lnSpc>
                <a:spcPct val="90000"/>
              </a:lnSpc>
            </a:pPr>
            <a:r>
              <a:rPr lang="zh-CN" altLang="en-US" dirty="0" smtClean="0"/>
              <a:t>白矮星通过吸积盘（</a:t>
            </a:r>
            <a:r>
              <a:rPr lang="zh-CN" altLang="en-US" dirty="0" smtClean="0">
                <a:solidFill>
                  <a:srgbClr val="FFFF00"/>
                </a:solidFill>
              </a:rPr>
              <a:t>粘滞</a:t>
            </a:r>
            <a:r>
              <a:rPr lang="zh-CN" altLang="en-US" dirty="0" smtClean="0"/>
              <a:t>）源源不断地吸积伴星物质，富氢物质堆积在白矮星表面，形成一个</a:t>
            </a:r>
            <a:r>
              <a:rPr lang="en-US" altLang="zh-CN" dirty="0" smtClean="0"/>
              <a:t>H</a:t>
            </a:r>
            <a:r>
              <a:rPr lang="zh-CN" altLang="en-US" dirty="0" smtClean="0"/>
              <a:t>的包层，被白矮星强大的引力压缩到与白矮星差不多的密度</a:t>
            </a:r>
          </a:p>
          <a:p>
            <a:pPr eaLnBrk="1" hangingPunct="1">
              <a:lnSpc>
                <a:spcPct val="90000"/>
              </a:lnSpc>
            </a:pPr>
            <a:r>
              <a:rPr lang="zh-CN" altLang="en-US" dirty="0" smtClean="0"/>
              <a:t>白矮星质量的增加导致其收缩，密度增加，所释放的引力能加热白矮星</a:t>
            </a:r>
          </a:p>
          <a:p>
            <a:pPr eaLnBrk="1" hangingPunct="1">
              <a:lnSpc>
                <a:spcPct val="90000"/>
              </a:lnSpc>
            </a:pPr>
            <a:r>
              <a:rPr lang="en-US" altLang="zh-CN" dirty="0" smtClean="0"/>
              <a:t>H</a:t>
            </a:r>
            <a:r>
              <a:rPr lang="zh-CN" altLang="en-US" dirty="0" smtClean="0"/>
              <a:t>包层也被压缩得密度越来越高，被加热得温度越来越高</a:t>
            </a:r>
            <a:endParaRPr lang="en-US" altLang="zh-CN" dirty="0" smtClean="0"/>
          </a:p>
          <a:p>
            <a:pPr eaLnBrk="1" hangingPunct="1">
              <a:lnSpc>
                <a:spcPct val="90000"/>
              </a:lnSpc>
            </a:pPr>
            <a:r>
              <a:rPr lang="zh-CN" altLang="en-US" dirty="0" smtClean="0"/>
              <a:t>当</a:t>
            </a:r>
            <a:r>
              <a:rPr lang="en-US" altLang="zh-CN" dirty="0" smtClean="0"/>
              <a:t>H</a:t>
            </a:r>
            <a:r>
              <a:rPr lang="zh-CN" altLang="en-US" dirty="0" smtClean="0"/>
              <a:t>包层的温度上升到</a:t>
            </a:r>
            <a:r>
              <a:rPr lang="en-US" altLang="zh-CN" dirty="0" smtClean="0"/>
              <a:t>~1</a:t>
            </a:r>
            <a:r>
              <a:rPr lang="zh-CN" altLang="en-US" dirty="0" smtClean="0"/>
              <a:t>千万 </a:t>
            </a:r>
            <a:r>
              <a:rPr lang="en-US" altLang="zh-CN" dirty="0" smtClean="0"/>
              <a:t>K</a:t>
            </a:r>
            <a:r>
              <a:rPr lang="zh-CN" altLang="en-US" dirty="0" smtClean="0"/>
              <a:t>，氢开始燃烧，导致吸积白矮星表面的失控热核反应</a:t>
            </a:r>
            <a:r>
              <a:rPr lang="zh-CN" altLang="en-US" dirty="0" smtClean="0">
                <a:sym typeface="Wingdings" panose="05000000000000000000" pitchFamily="2" charset="2"/>
              </a:rPr>
              <a:t>，即产生</a:t>
            </a:r>
            <a:r>
              <a:rPr lang="zh-CN" altLang="en-US" dirty="0" smtClean="0">
                <a:solidFill>
                  <a:srgbClr val="FFFF00"/>
                </a:solidFill>
                <a:sym typeface="Wingdings" panose="05000000000000000000" pitchFamily="2" charset="2"/>
              </a:rPr>
              <a:t>新星</a:t>
            </a:r>
            <a:endParaRPr lang="en-US" altLang="zh-CN" dirty="0" smtClean="0">
              <a:solidFill>
                <a:srgbClr val="FFFF00"/>
              </a:solidFill>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p:txBody>
          <a:bodyPr/>
          <a:lstStyle/>
          <a:p>
            <a:endParaRPr lang="zh-CN" altLang="en-US" smtClean="0"/>
          </a:p>
        </p:txBody>
      </p:sp>
      <p:pic>
        <p:nvPicPr>
          <p:cNvPr id="12390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88913"/>
            <a:ext cx="2014538"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052513"/>
            <a:ext cx="3589338" cy="193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068638"/>
            <a:ext cx="2284413"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628775"/>
            <a:ext cx="18796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357563"/>
            <a:ext cx="1698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2"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4365625"/>
            <a:ext cx="192405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3068638"/>
            <a:ext cx="2373312"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14" name="Text Box 16"/>
          <p:cNvSpPr txBox="1">
            <a:spLocks noChangeArrowheads="1"/>
          </p:cNvSpPr>
          <p:nvPr/>
        </p:nvSpPr>
        <p:spPr bwMode="auto">
          <a:xfrm>
            <a:off x="2843213" y="5300663"/>
            <a:ext cx="1150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Times New Roman" panose="02020603050405020304" pitchFamily="18" charset="0"/>
              </a:rPr>
              <a:t>新星</a:t>
            </a:r>
          </a:p>
        </p:txBody>
      </p:sp>
      <p:sp>
        <p:nvSpPr>
          <p:cNvPr id="123915" name="AutoShape 17"/>
          <p:cNvSpPr>
            <a:spLocks noChangeArrowheads="1"/>
          </p:cNvSpPr>
          <p:nvPr/>
        </p:nvSpPr>
        <p:spPr bwMode="auto">
          <a:xfrm>
            <a:off x="4876272" y="3111500"/>
            <a:ext cx="1008062" cy="647700"/>
          </a:xfrm>
          <a:prstGeom prst="rightArrow">
            <a:avLst>
              <a:gd name="adj1" fmla="val 50000"/>
              <a:gd name="adj2" fmla="val 38909"/>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a:solidFill>
                <a:schemeClr val="tx1"/>
              </a:solidFill>
              <a:latin typeface="Times New Roman" panose="02020603050405020304" pitchFamily="18" charset="0"/>
              <a:ea typeface="华文行楷" panose="02010800040101010101" pitchFamily="2" charset="-122"/>
            </a:endParaRPr>
          </a:p>
        </p:txBody>
      </p:sp>
      <p:sp>
        <p:nvSpPr>
          <p:cNvPr id="123916" name="Text Box 18"/>
          <p:cNvSpPr txBox="1">
            <a:spLocks noChangeArrowheads="1"/>
          </p:cNvSpPr>
          <p:nvPr/>
        </p:nvSpPr>
        <p:spPr bwMode="auto">
          <a:xfrm>
            <a:off x="4067175" y="5445224"/>
            <a:ext cx="1944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Times New Roman" panose="02020603050405020304" pitchFamily="18" charset="0"/>
                <a:ea typeface="华文中宋" panose="02010600040101010101" pitchFamily="2" charset="-122"/>
              </a:rPr>
              <a:t>再发新星</a:t>
            </a:r>
          </a:p>
        </p:txBody>
      </p:sp>
      <p:sp>
        <p:nvSpPr>
          <p:cNvPr id="123917" name="AutoShape 19"/>
          <p:cNvSpPr>
            <a:spLocks noChangeArrowheads="1"/>
          </p:cNvSpPr>
          <p:nvPr/>
        </p:nvSpPr>
        <p:spPr bwMode="auto">
          <a:xfrm>
            <a:off x="4855030" y="4459741"/>
            <a:ext cx="976312" cy="485775"/>
          </a:xfrm>
          <a:prstGeom prst="leftArrow">
            <a:avLst>
              <a:gd name="adj1" fmla="val 50000"/>
              <a:gd name="adj2" fmla="val 50245"/>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a:solidFill>
                <a:schemeClr val="tx1"/>
              </a:solidFill>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79388" y="304800"/>
            <a:ext cx="8736012" cy="685800"/>
          </a:xfrm>
        </p:spPr>
        <p:txBody>
          <a:bodyPr/>
          <a:lstStyle/>
          <a:p>
            <a:pPr algn="ctr" eaLnBrk="1" hangingPunct="1"/>
            <a:r>
              <a:rPr lang="zh-CN" altLang="en-GB" sz="4000" b="0" dirty="0" smtClean="0">
                <a:latin typeface="华文中宋" panose="02010600040101010101" pitchFamily="2" charset="-122"/>
              </a:rPr>
              <a:t>激变变星是新星的前身星</a:t>
            </a:r>
            <a:endParaRPr lang="zh-CN" altLang="en-US" sz="4000" b="0" dirty="0" smtClean="0">
              <a:latin typeface="Arial" panose="020B0604020202020204" pitchFamily="34" charset="0"/>
            </a:endParaRPr>
          </a:p>
        </p:txBody>
      </p:sp>
      <p:sp>
        <p:nvSpPr>
          <p:cNvPr id="128003" name="Rectangle 3"/>
          <p:cNvSpPr>
            <a:spLocks noGrp="1" noChangeArrowheads="1"/>
          </p:cNvSpPr>
          <p:nvPr>
            <p:ph type="body" idx="1"/>
          </p:nvPr>
        </p:nvSpPr>
        <p:spPr>
          <a:xfrm>
            <a:off x="179388" y="1341438"/>
            <a:ext cx="8763000" cy="4897437"/>
          </a:xfrm>
        </p:spPr>
        <p:txBody>
          <a:bodyPr/>
          <a:lstStyle/>
          <a:p>
            <a:pPr eaLnBrk="1" hangingPunct="1"/>
            <a:r>
              <a:rPr lang="zh-CN" altLang="en-US" dirty="0" smtClean="0"/>
              <a:t>新星是白矮星表面爆发性的氢燃烧，并不摧毁白矮星自身，许多物质留在白矮星上，</a:t>
            </a:r>
            <a:r>
              <a:rPr lang="zh-CN" altLang="en-US" dirty="0" smtClean="0">
                <a:solidFill>
                  <a:srgbClr val="FFFF00"/>
                </a:solidFill>
              </a:rPr>
              <a:t>白矮星质量增加</a:t>
            </a:r>
            <a:endParaRPr lang="en-US" altLang="zh-CN" dirty="0" smtClean="0">
              <a:solidFill>
                <a:srgbClr val="FFFF00"/>
              </a:solidFill>
            </a:endParaRPr>
          </a:p>
          <a:p>
            <a:pPr eaLnBrk="1" hangingPunct="1"/>
            <a:endParaRPr lang="zh-CN" altLang="en-US" dirty="0" smtClean="0">
              <a:solidFill>
                <a:srgbClr val="FFFF00"/>
              </a:solidFill>
            </a:endParaRPr>
          </a:p>
          <a:p>
            <a:pPr eaLnBrk="1" hangingPunct="1"/>
            <a:r>
              <a:rPr lang="zh-CN" altLang="en-GB" dirty="0" smtClean="0"/>
              <a:t>尽管只观测到许多激变变星的一次</a:t>
            </a:r>
            <a:r>
              <a:rPr lang="zh-CN" altLang="en-US" dirty="0" smtClean="0"/>
              <a:t>新星爆发，但其</a:t>
            </a:r>
            <a:r>
              <a:rPr lang="zh-CN" altLang="en-GB" dirty="0" smtClean="0"/>
              <a:t>一生中可能会经历多次</a:t>
            </a:r>
            <a:r>
              <a:rPr lang="zh-CN" altLang="en-US" dirty="0" smtClean="0"/>
              <a:t>新星爆发</a:t>
            </a:r>
          </a:p>
          <a:p>
            <a:pPr eaLnBrk="1" hangingPunct="1"/>
            <a:r>
              <a:rPr lang="zh-CN" altLang="en-US" dirty="0" smtClean="0"/>
              <a:t>对于一个</a:t>
            </a:r>
            <a:r>
              <a:rPr lang="zh-CN" altLang="en-GB" dirty="0" smtClean="0"/>
              <a:t>激变变星系统，</a:t>
            </a:r>
            <a:r>
              <a:rPr lang="zh-CN" altLang="en-US" dirty="0" smtClean="0"/>
              <a:t>新星再发周期数千年</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lgn="ctr" eaLnBrk="1" hangingPunct="1"/>
            <a:r>
              <a:rPr lang="zh-CN" altLang="en-US" sz="4400" b="0" dirty="0" smtClean="0"/>
              <a:t>新星的观测特征</a:t>
            </a:r>
          </a:p>
        </p:txBody>
      </p:sp>
      <p:sp>
        <p:nvSpPr>
          <p:cNvPr id="130051" name="Rectangle 3"/>
          <p:cNvSpPr>
            <a:spLocks noGrp="1" noChangeArrowheads="1"/>
          </p:cNvSpPr>
          <p:nvPr>
            <p:ph type="body" idx="1"/>
          </p:nvPr>
        </p:nvSpPr>
        <p:spPr>
          <a:xfrm>
            <a:off x="179388" y="981075"/>
            <a:ext cx="8610600" cy="1583829"/>
          </a:xfrm>
        </p:spPr>
        <p:txBody>
          <a:bodyPr/>
          <a:lstStyle/>
          <a:p>
            <a:pPr marL="0" indent="0" eaLnBrk="1" hangingPunct="1">
              <a:spcBef>
                <a:spcPct val="50000"/>
              </a:spcBef>
              <a:buNone/>
            </a:pPr>
            <a:r>
              <a:rPr lang="zh-CN" altLang="en-US" dirty="0" smtClean="0"/>
              <a:t>在数小时、几天到几星期内亮度增加致其视</a:t>
            </a:r>
            <a:r>
              <a:rPr lang="zh-CN" altLang="en-GB" dirty="0" smtClean="0"/>
              <a:t>星等</a:t>
            </a:r>
            <a:r>
              <a:rPr lang="zh-CN" altLang="en-US" dirty="0" smtClean="0"/>
              <a:t>减小</a:t>
            </a:r>
            <a:r>
              <a:rPr lang="zh-CN" altLang="en-GB" dirty="0" smtClean="0"/>
              <a:t>7-16星等</a:t>
            </a:r>
            <a:r>
              <a:rPr lang="zh-CN" altLang="en-US" dirty="0" smtClean="0"/>
              <a:t>，</a:t>
            </a:r>
            <a:r>
              <a:rPr lang="zh-CN" altLang="en-GB" dirty="0" smtClean="0"/>
              <a:t>然后缓慢下降，经几个月或几年</a:t>
            </a:r>
            <a:r>
              <a:rPr lang="zh-CN" altLang="en-US" dirty="0" smtClean="0"/>
              <a:t>恢复</a:t>
            </a:r>
            <a:r>
              <a:rPr lang="zh-CN" altLang="en-GB" dirty="0" smtClean="0"/>
              <a:t>到原先状态</a:t>
            </a:r>
          </a:p>
        </p:txBody>
      </p:sp>
      <p:pic>
        <p:nvPicPr>
          <p:cNvPr id="130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48" y="2780928"/>
            <a:ext cx="45815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ext Box 5"/>
          <p:cNvSpPr txBox="1">
            <a:spLocks noChangeArrowheads="1"/>
          </p:cNvSpPr>
          <p:nvPr/>
        </p:nvSpPr>
        <p:spPr bwMode="auto">
          <a:xfrm>
            <a:off x="4932040" y="2981116"/>
            <a:ext cx="40386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SzPct val="150000"/>
              <a:buNone/>
            </a:pPr>
            <a:r>
              <a:rPr kumimoji="1" lang="zh-CN" altLang="en-GB" dirty="0"/>
              <a:t> </a:t>
            </a:r>
            <a:r>
              <a:rPr kumimoji="1" lang="zh-CN" altLang="en-GB" dirty="0" smtClean="0"/>
              <a:t>辐射</a:t>
            </a:r>
            <a:r>
              <a:rPr kumimoji="1" lang="zh-CN" altLang="en-GB" dirty="0"/>
              <a:t>主要在光学和紫外波段</a:t>
            </a:r>
            <a:endParaRPr kumimoji="1" lang="en-GB" altLang="zh-CN" dirty="0"/>
          </a:p>
          <a:p>
            <a:pPr eaLnBrk="1" hangingPunct="1">
              <a:spcBef>
                <a:spcPct val="50000"/>
              </a:spcBef>
              <a:buSzPct val="150000"/>
              <a:buNone/>
            </a:pPr>
            <a:r>
              <a:rPr kumimoji="1" lang="zh-CN" altLang="en-GB" dirty="0" smtClean="0"/>
              <a:t>抛射</a:t>
            </a:r>
            <a:r>
              <a:rPr kumimoji="1" lang="zh-CN" altLang="en-GB" dirty="0"/>
              <a:t>约10</a:t>
            </a:r>
            <a:r>
              <a:rPr kumimoji="1" lang="zh-CN" altLang="en-GB" baseline="30000" dirty="0"/>
              <a:t>-5</a:t>
            </a:r>
            <a:r>
              <a:rPr kumimoji="1" lang="zh-CN" altLang="en-GB" dirty="0"/>
              <a:t>-10</a:t>
            </a:r>
            <a:r>
              <a:rPr kumimoji="1" lang="zh-CN" altLang="en-GB" baseline="30000" dirty="0"/>
              <a:t>-3 </a:t>
            </a:r>
            <a:r>
              <a:rPr kumimoji="1" lang="en-US" altLang="zh-CN" i="1" dirty="0"/>
              <a:t>M</a:t>
            </a:r>
            <a:r>
              <a:rPr kumimoji="1" lang="en-US" altLang="zh-CN" baseline="-30000" dirty="0"/>
              <a:t>⊙ </a:t>
            </a:r>
            <a:r>
              <a:rPr kumimoji="1" lang="zh-CN" altLang="en-GB" dirty="0"/>
              <a:t>的物质，抛射物质速度~100-5000 </a:t>
            </a:r>
            <a:r>
              <a:rPr kumimoji="1" lang="en-US" altLang="zh-CN" dirty="0" err="1"/>
              <a:t>kms</a:t>
            </a:r>
            <a:r>
              <a:rPr kumimoji="1" lang="en-GB" altLang="zh-CN" baseline="30000" dirty="0"/>
              <a:t>-1</a:t>
            </a:r>
            <a:endParaRPr kumimoji="1" lang="zh-CN" altLang="en-US" baseline="30000" dirty="0"/>
          </a:p>
        </p:txBody>
      </p:sp>
      <p:sp>
        <p:nvSpPr>
          <p:cNvPr id="130054" name="Text Box 6"/>
          <p:cNvSpPr txBox="1">
            <a:spLocks noChangeArrowheads="1"/>
          </p:cNvSpPr>
          <p:nvPr/>
        </p:nvSpPr>
        <p:spPr bwMode="auto">
          <a:xfrm>
            <a:off x="1835696" y="4941168"/>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sz="2800" dirty="0">
                <a:solidFill>
                  <a:schemeClr val="tx1"/>
                </a:solidFill>
                <a:latin typeface="Times New Roman" panose="02020603050405020304" pitchFamily="18" charset="0"/>
              </a:rPr>
              <a:t>光变曲线</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179388" y="404813"/>
            <a:ext cx="8763000" cy="1057275"/>
          </a:xfrm>
        </p:spPr>
        <p:txBody>
          <a:bodyPr/>
          <a:lstStyle/>
          <a:p>
            <a:pPr marL="0" indent="0" eaLnBrk="1" hangingPunct="1">
              <a:buNone/>
            </a:pPr>
            <a:r>
              <a:rPr lang="zh-CN" altLang="en-US" dirty="0" smtClean="0">
                <a:latin typeface="黑体" panose="02010609060101010101" pitchFamily="49" charset="-122"/>
              </a:rPr>
              <a:t>当主序恒星核心区的氢完全耗尽，恒星开始脱离主序，演化加快，</a:t>
            </a:r>
            <a:r>
              <a:rPr lang="zh-CN" altLang="en-US" dirty="0">
                <a:latin typeface="黑体" panose="02010609060101010101" pitchFamily="49" charset="-122"/>
              </a:rPr>
              <a:t>出现</a:t>
            </a:r>
            <a:r>
              <a:rPr lang="zh-CN" altLang="en-US" dirty="0" smtClean="0">
                <a:latin typeface="黑体" panose="02010609060101010101" pitchFamily="49" charset="-122"/>
              </a:rPr>
              <a:t>一系列壮观的天文景象</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565400"/>
            <a:ext cx="457200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557338"/>
            <a:ext cx="35623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6"/>
          <p:cNvSpPr txBox="1">
            <a:spLocks noChangeArrowheads="1"/>
          </p:cNvSpPr>
          <p:nvPr/>
        </p:nvSpPr>
        <p:spPr bwMode="auto">
          <a:xfrm>
            <a:off x="5435600" y="5734050"/>
            <a:ext cx="3529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低质量恒星的演化</a:t>
            </a:r>
            <a:endParaRPr lang="en-US" altLang="zh-CN" dirty="0">
              <a:latin typeface="Times New Roman" panose="02020603050405020304" pitchFamily="18" charset="0"/>
            </a:endParaRPr>
          </a:p>
        </p:txBody>
      </p:sp>
      <p:sp>
        <p:nvSpPr>
          <p:cNvPr id="19463" name="Text Box 7"/>
          <p:cNvSpPr txBox="1">
            <a:spLocks noChangeArrowheads="1"/>
          </p:cNvSpPr>
          <p:nvPr/>
        </p:nvSpPr>
        <p:spPr bwMode="auto">
          <a:xfrm>
            <a:off x="900113" y="5445125"/>
            <a:ext cx="3529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高质量恒星的演化</a:t>
            </a:r>
            <a:endParaRPr lang="en-US" altLang="zh-CN"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250825" y="260350"/>
            <a:ext cx="8534400" cy="685800"/>
          </a:xfrm>
        </p:spPr>
        <p:txBody>
          <a:bodyPr/>
          <a:lstStyle/>
          <a:p>
            <a:pPr algn="l" eaLnBrk="1" hangingPunct="1"/>
            <a:r>
              <a:rPr kumimoji="1" lang="en-US" altLang="zh-CN" sz="4000" b="0" dirty="0" smtClean="0">
                <a:latin typeface="Arial" panose="020B0604020202020204" pitchFamily="34" charset="0"/>
                <a:ea typeface="楷体_GB2312" pitchFamily="49" charset="-122"/>
              </a:rPr>
              <a:t>Nova </a:t>
            </a:r>
            <a:r>
              <a:rPr kumimoji="1" lang="en-US" altLang="zh-CN" sz="4000" b="0" dirty="0" err="1" smtClean="0">
                <a:latin typeface="Arial" panose="020B0604020202020204" pitchFamily="34" charset="0"/>
                <a:ea typeface="楷体_GB2312" pitchFamily="49" charset="-122"/>
              </a:rPr>
              <a:t>Herculis</a:t>
            </a:r>
            <a:r>
              <a:rPr kumimoji="1" lang="en-US" altLang="zh-CN" sz="4000" b="0" dirty="0" smtClean="0">
                <a:latin typeface="Arial" panose="020B0604020202020204" pitchFamily="34" charset="0"/>
                <a:ea typeface="楷体_GB2312" pitchFamily="49" charset="-122"/>
              </a:rPr>
              <a:t> </a:t>
            </a:r>
            <a:r>
              <a:rPr kumimoji="1" lang="zh-CN" altLang="en-US" sz="4000" b="0" dirty="0" smtClean="0">
                <a:latin typeface="Arial" panose="020B0604020202020204" pitchFamily="34" charset="0"/>
                <a:ea typeface="楷体_GB2312" pitchFamily="49" charset="-122"/>
              </a:rPr>
              <a:t>武仙座1934</a:t>
            </a:r>
          </a:p>
        </p:txBody>
      </p:sp>
      <p:pic>
        <p:nvPicPr>
          <p:cNvPr id="1320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533400"/>
            <a:ext cx="21050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438400"/>
            <a:ext cx="21240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343400"/>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Rectangle 3"/>
          <p:cNvSpPr>
            <a:spLocks noGrp="1" noChangeArrowheads="1"/>
          </p:cNvSpPr>
          <p:nvPr>
            <p:ph type="body" idx="1"/>
          </p:nvPr>
        </p:nvSpPr>
        <p:spPr>
          <a:xfrm>
            <a:off x="179388" y="1219199"/>
            <a:ext cx="8763000" cy="5019675"/>
          </a:xfrm>
        </p:spPr>
        <p:txBody>
          <a:bodyPr/>
          <a:lstStyle/>
          <a:p>
            <a:pPr marL="0" indent="0" eaLnBrk="1" hangingPunct="1">
              <a:buNone/>
            </a:pPr>
            <a:r>
              <a:rPr kumimoji="1" lang="zh-CN" altLang="en-US" dirty="0" smtClean="0"/>
              <a:t>爆发时星等为3</a:t>
            </a:r>
            <a:r>
              <a:rPr kumimoji="1" lang="en-US" altLang="zh-CN" baseline="30000" dirty="0" smtClean="0"/>
              <a:t>m</a:t>
            </a:r>
            <a:r>
              <a:rPr kumimoji="1" lang="en-US" altLang="zh-CN" dirty="0" smtClean="0"/>
              <a:t> </a:t>
            </a:r>
            <a:r>
              <a:rPr kumimoji="1" lang="en-US" altLang="zh-CN" dirty="0" smtClean="0">
                <a:sym typeface="Wingdings" panose="05000000000000000000" pitchFamily="2" charset="2"/>
              </a:rPr>
              <a:t></a:t>
            </a:r>
            <a:endParaRPr kumimoji="1" lang="en-US" altLang="zh-CN" dirty="0" smtClean="0"/>
          </a:p>
          <a:p>
            <a:pPr marL="0" indent="0" eaLnBrk="1" hangingPunct="1">
              <a:buNone/>
            </a:pPr>
            <a:endParaRPr kumimoji="1" lang="en-US" altLang="zh-CN" dirty="0" smtClean="0"/>
          </a:p>
          <a:p>
            <a:pPr marL="0" indent="0" eaLnBrk="1" hangingPunct="1">
              <a:buNone/>
            </a:pPr>
            <a:endParaRPr kumimoji="1" lang="en-US" altLang="zh-CN" dirty="0" smtClean="0"/>
          </a:p>
          <a:p>
            <a:pPr marL="0" indent="0" eaLnBrk="1" hangingPunct="1">
              <a:buNone/>
            </a:pPr>
            <a:r>
              <a:rPr kumimoji="1" lang="zh-CN" altLang="en-US" dirty="0" smtClean="0"/>
              <a:t>两个月后星等为12</a:t>
            </a:r>
            <a:r>
              <a:rPr kumimoji="1" lang="en-US" altLang="zh-CN" baseline="30000" dirty="0" smtClean="0"/>
              <a:t>m</a:t>
            </a:r>
            <a:r>
              <a:rPr kumimoji="1" lang="en-US" altLang="zh-CN" dirty="0" smtClean="0"/>
              <a:t> </a:t>
            </a:r>
            <a:r>
              <a:rPr kumimoji="1" lang="en-US" altLang="zh-CN" dirty="0" smtClean="0">
                <a:sym typeface="Wingdings" panose="05000000000000000000" pitchFamily="2" charset="2"/>
              </a:rPr>
              <a:t></a:t>
            </a:r>
            <a:endParaRPr kumimoji="1" lang="en-US" altLang="zh-CN" dirty="0" smtClean="0"/>
          </a:p>
          <a:p>
            <a:pPr marL="0" indent="0" eaLnBrk="1" hangingPunct="1">
              <a:buNone/>
            </a:pPr>
            <a:endParaRPr kumimoji="1" lang="en-US" altLang="zh-CN" dirty="0" smtClean="0"/>
          </a:p>
          <a:p>
            <a:pPr marL="0" indent="0" eaLnBrk="1" hangingPunct="1">
              <a:buNone/>
            </a:pPr>
            <a:endParaRPr kumimoji="1" lang="en-US" altLang="zh-CN" sz="2800" dirty="0" smtClean="0"/>
          </a:p>
          <a:p>
            <a:pPr marL="0" indent="0" eaLnBrk="1" hangingPunct="1">
              <a:buNone/>
            </a:pPr>
            <a:endParaRPr kumimoji="1" lang="en-US" altLang="zh-CN" sz="2800" dirty="0" smtClean="0"/>
          </a:p>
          <a:p>
            <a:pPr marL="0" indent="0" eaLnBrk="1" hangingPunct="1">
              <a:buNone/>
            </a:pPr>
            <a:r>
              <a:rPr kumimoji="1" lang="en-US" altLang="zh-CN" sz="2800" dirty="0" smtClean="0"/>
              <a:t>40</a:t>
            </a:r>
            <a:r>
              <a:rPr kumimoji="1" lang="zh-CN" altLang="en-US" sz="2800" dirty="0" smtClean="0"/>
              <a:t>年后向外抛射物质的半径达0.05光年</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l" eaLnBrk="1" hangingPunct="1"/>
            <a:r>
              <a:rPr kumimoji="1" lang="en-US" altLang="zh-CN" sz="4000" b="0" dirty="0" smtClean="0">
                <a:latin typeface="Arial" panose="020B0604020202020204" pitchFamily="34" charset="0"/>
                <a:ea typeface="楷体_GB2312" pitchFamily="49" charset="-122"/>
              </a:rPr>
              <a:t>Nova </a:t>
            </a:r>
            <a:r>
              <a:rPr kumimoji="1" lang="en-US" altLang="zh-CN" sz="4000" b="0" dirty="0" err="1" smtClean="0">
                <a:latin typeface="Arial" panose="020B0604020202020204" pitchFamily="34" charset="0"/>
                <a:ea typeface="楷体_GB2312" pitchFamily="49" charset="-122"/>
              </a:rPr>
              <a:t>Cygni</a:t>
            </a:r>
            <a:r>
              <a:rPr kumimoji="1" lang="en-US" altLang="zh-CN" sz="4000" b="0" dirty="0" smtClean="0">
                <a:latin typeface="Arial" panose="020B0604020202020204" pitchFamily="34" charset="0"/>
                <a:ea typeface="楷体_GB2312" pitchFamily="49" charset="-122"/>
              </a:rPr>
              <a:t> </a:t>
            </a:r>
            <a:r>
              <a:rPr kumimoji="1" lang="zh-CN" altLang="en-US" sz="4000" b="0" dirty="0" smtClean="0">
                <a:latin typeface="Arial" panose="020B0604020202020204" pitchFamily="34" charset="0"/>
                <a:ea typeface="楷体_GB2312" pitchFamily="49" charset="-122"/>
              </a:rPr>
              <a:t>天鹅座1975</a:t>
            </a:r>
          </a:p>
        </p:txBody>
      </p:sp>
      <p:sp>
        <p:nvSpPr>
          <p:cNvPr id="134147" name="Rectangle 3"/>
          <p:cNvSpPr>
            <a:spLocks noGrp="1" noChangeArrowheads="1"/>
          </p:cNvSpPr>
          <p:nvPr>
            <p:ph type="body" idx="1"/>
          </p:nvPr>
        </p:nvSpPr>
        <p:spPr>
          <a:xfrm>
            <a:off x="136525" y="1109648"/>
            <a:ext cx="8763000" cy="5257800"/>
          </a:xfrm>
        </p:spPr>
        <p:txBody>
          <a:bodyPr/>
          <a:lstStyle/>
          <a:p>
            <a:pPr marL="0" indent="0" eaLnBrk="1" hangingPunct="1">
              <a:spcBef>
                <a:spcPct val="50000"/>
              </a:spcBef>
              <a:buNone/>
            </a:pPr>
            <a:endParaRPr kumimoji="1" lang="zh-CN" altLang="en-US" dirty="0" smtClean="0">
              <a:latin typeface="Times New Roman" panose="02020603050405020304" pitchFamily="18" charset="0"/>
            </a:endParaRPr>
          </a:p>
          <a:p>
            <a:pPr marL="0" indent="0" eaLnBrk="1" hangingPunct="1">
              <a:spcBef>
                <a:spcPct val="50000"/>
              </a:spcBef>
              <a:buNone/>
            </a:pPr>
            <a:r>
              <a:rPr kumimoji="1" lang="zh-CN" altLang="en-US" dirty="0" smtClean="0">
                <a:latin typeface="Times New Roman" panose="02020603050405020304" pitchFamily="18" charset="0"/>
              </a:rPr>
              <a:t>爆发时星等为2</a:t>
            </a:r>
            <a:r>
              <a:rPr kumimoji="1" lang="en-US" altLang="zh-CN" baseline="30000" dirty="0" smtClean="0">
                <a:latin typeface="Times New Roman" panose="02020603050405020304" pitchFamily="18" charset="0"/>
              </a:rPr>
              <a:t>m</a:t>
            </a:r>
            <a:r>
              <a:rPr kumimoji="1" lang="en-US" altLang="zh-CN" dirty="0" smtClean="0">
                <a:latin typeface="Times New Roman" panose="02020603050405020304" pitchFamily="18" charset="0"/>
              </a:rPr>
              <a:t>  </a:t>
            </a:r>
            <a:r>
              <a:rPr kumimoji="1" lang="en-US" altLang="zh-CN" dirty="0" smtClean="0">
                <a:latin typeface="Times New Roman" panose="02020603050405020304" pitchFamily="18" charset="0"/>
                <a:sym typeface="Wingdings" panose="05000000000000000000" pitchFamily="2" charset="2"/>
              </a:rPr>
              <a:t></a:t>
            </a:r>
            <a:endParaRPr kumimoji="1" lang="en-US" altLang="zh-CN" dirty="0" smtClean="0">
              <a:latin typeface="Times New Roman" panose="02020603050405020304" pitchFamily="18" charset="0"/>
            </a:endParaRPr>
          </a:p>
          <a:p>
            <a:pPr marL="0" indent="0" eaLnBrk="1" hangingPunct="1">
              <a:spcBef>
                <a:spcPct val="50000"/>
              </a:spcBef>
              <a:buNone/>
            </a:pPr>
            <a:endParaRPr kumimoji="1" lang="zh-CN" altLang="en-US" dirty="0" smtClean="0">
              <a:latin typeface="Times New Roman" panose="02020603050405020304" pitchFamily="18" charset="0"/>
            </a:endParaRPr>
          </a:p>
          <a:p>
            <a:pPr marL="0" indent="0" eaLnBrk="1" hangingPunct="1">
              <a:spcBef>
                <a:spcPct val="50000"/>
              </a:spcBef>
              <a:buNone/>
            </a:pPr>
            <a:endParaRPr kumimoji="1" lang="zh-CN" altLang="en-US" dirty="0" smtClean="0">
              <a:latin typeface="Times New Roman" panose="02020603050405020304" pitchFamily="18" charset="0"/>
            </a:endParaRPr>
          </a:p>
          <a:p>
            <a:pPr marL="0" indent="0" eaLnBrk="1" hangingPunct="1">
              <a:spcBef>
                <a:spcPct val="50000"/>
              </a:spcBef>
              <a:buNone/>
            </a:pPr>
            <a:endParaRPr kumimoji="1" lang="zh-CN" altLang="en-US" dirty="0" smtClean="0">
              <a:latin typeface="Times New Roman" panose="02020603050405020304" pitchFamily="18" charset="0"/>
            </a:endParaRPr>
          </a:p>
          <a:p>
            <a:pPr marL="0" indent="0" eaLnBrk="1" hangingPunct="1">
              <a:spcBef>
                <a:spcPct val="50000"/>
              </a:spcBef>
              <a:buNone/>
            </a:pPr>
            <a:r>
              <a:rPr kumimoji="1" lang="zh-CN" altLang="en-US" dirty="0" smtClean="0">
                <a:latin typeface="Times New Roman" panose="02020603050405020304" pitchFamily="18" charset="0"/>
              </a:rPr>
              <a:t>爆发后降为15</a:t>
            </a:r>
            <a:r>
              <a:rPr kumimoji="1" lang="en-US" altLang="zh-CN" baseline="30000" dirty="0" smtClean="0">
                <a:latin typeface="Times New Roman" panose="02020603050405020304" pitchFamily="18" charset="0"/>
              </a:rPr>
              <a:t>m  </a:t>
            </a:r>
            <a:r>
              <a:rPr kumimoji="1" lang="en-US" altLang="zh-CN" dirty="0" smtClean="0">
                <a:latin typeface="Times New Roman" panose="02020603050405020304" pitchFamily="18" charset="0"/>
              </a:rPr>
              <a:t>  </a:t>
            </a:r>
            <a:r>
              <a:rPr kumimoji="1" lang="en-US" altLang="zh-CN" dirty="0" smtClean="0">
                <a:latin typeface="Times New Roman" panose="02020603050405020304" pitchFamily="18" charset="0"/>
                <a:sym typeface="Wingdings" panose="05000000000000000000" pitchFamily="2" charset="2"/>
              </a:rPr>
              <a:t></a:t>
            </a:r>
            <a:endParaRPr kumimoji="1" lang="zh-CN" altLang="en-US" dirty="0" smtClean="0">
              <a:latin typeface="Times New Roman" panose="02020603050405020304" pitchFamily="18" charset="0"/>
            </a:endParaRPr>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95400"/>
            <a:ext cx="287655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962400"/>
            <a:ext cx="28575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zh-CN" altLang="en-GB" sz="4500" b="0" dirty="0" smtClean="0">
                <a:latin typeface="Times New Roman" panose="02020603050405020304" pitchFamily="18" charset="0"/>
              </a:rPr>
              <a:t>再发新星</a:t>
            </a:r>
            <a:endParaRPr lang="zh-CN" altLang="en-US" sz="4500" b="0" dirty="0" smtClean="0">
              <a:latin typeface="Times New Roman" panose="02020603050405020304" pitchFamily="18" charset="0"/>
            </a:endParaRPr>
          </a:p>
        </p:txBody>
      </p:sp>
      <p:sp>
        <p:nvSpPr>
          <p:cNvPr id="138243" name="Rectangle 3"/>
          <p:cNvSpPr>
            <a:spLocks noGrp="1" noChangeArrowheads="1"/>
          </p:cNvSpPr>
          <p:nvPr>
            <p:ph type="body" idx="1"/>
          </p:nvPr>
        </p:nvSpPr>
        <p:spPr/>
        <p:txBody>
          <a:bodyPr/>
          <a:lstStyle/>
          <a:p>
            <a:pPr eaLnBrk="1" hangingPunct="1"/>
            <a:r>
              <a:rPr lang="zh-CN" altLang="en-GB" dirty="0" smtClean="0">
                <a:latin typeface="Times New Roman" panose="02020603050405020304" pitchFamily="18" charset="0"/>
              </a:rPr>
              <a:t>观测到不止一次新星爆发的激变变星</a:t>
            </a:r>
          </a:p>
          <a:p>
            <a:pPr eaLnBrk="1" hangingPunct="1"/>
            <a:r>
              <a:rPr lang="zh-CN" altLang="en-GB" dirty="0" smtClean="0">
                <a:latin typeface="Times New Roman" panose="02020603050405020304" pitchFamily="18" charset="0"/>
              </a:rPr>
              <a:t>典型的爆发间隔约数十年</a:t>
            </a:r>
            <a:endParaRPr lang="en-US" altLang="zh-CN" dirty="0" smtClean="0">
              <a:latin typeface="Times New Roman" panose="02020603050405020304" pitchFamily="18" charset="0"/>
            </a:endParaRPr>
          </a:p>
        </p:txBody>
      </p:sp>
      <p:pic>
        <p:nvPicPr>
          <p:cNvPr id="138244" name="Picture 4" descr="tpy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38400"/>
            <a:ext cx="571500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Rectangle 5"/>
          <p:cNvSpPr>
            <a:spLocks noChangeArrowheads="1"/>
          </p:cNvSpPr>
          <p:nvPr/>
        </p:nvSpPr>
        <p:spPr bwMode="auto">
          <a:xfrm>
            <a:off x="6836658" y="186564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dirty="0" smtClean="0">
                <a:latin typeface="黑体" panose="02010609060101010101" pitchFamily="49" charset="-122"/>
              </a:rPr>
              <a:t>同心圆</a:t>
            </a:r>
            <a:endParaRPr kumimoji="1" lang="zh-CN" altLang="en-US" sz="2800" dirty="0">
              <a:latin typeface="黑体" panose="02010609060101010101" pitchFamily="49" charset="-122"/>
            </a:endParaRPr>
          </a:p>
        </p:txBody>
      </p:sp>
      <p:sp>
        <p:nvSpPr>
          <p:cNvPr id="138246" name="Text Box 6"/>
          <p:cNvSpPr txBox="1">
            <a:spLocks noChangeArrowheads="1"/>
          </p:cNvSpPr>
          <p:nvPr/>
        </p:nvSpPr>
        <p:spPr bwMode="auto">
          <a:xfrm>
            <a:off x="533400" y="3505200"/>
            <a:ext cx="2209800" cy="2051050"/>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en-US" altLang="zh-CN" dirty="0"/>
              <a:t>T </a:t>
            </a:r>
            <a:r>
              <a:rPr kumimoji="1" lang="en-US" altLang="zh-CN" dirty="0" err="1"/>
              <a:t>Pyxidis</a:t>
            </a:r>
            <a:r>
              <a:rPr kumimoji="1" lang="en-US" altLang="zh-CN" dirty="0"/>
              <a:t> (</a:t>
            </a:r>
            <a:r>
              <a:rPr kumimoji="1" lang="zh-CN" altLang="en-US" dirty="0"/>
              <a:t>罗盘座) 新星爆发间隔约20年</a:t>
            </a:r>
          </a:p>
        </p:txBody>
      </p:sp>
      <p:sp>
        <p:nvSpPr>
          <p:cNvPr id="138247" name="Line 7"/>
          <p:cNvSpPr>
            <a:spLocks noChangeShapeType="1"/>
          </p:cNvSpPr>
          <p:nvPr/>
        </p:nvSpPr>
        <p:spPr bwMode="auto">
          <a:xfrm>
            <a:off x="7467600" y="2286000"/>
            <a:ext cx="76200" cy="1447800"/>
          </a:xfrm>
          <a:prstGeom prst="line">
            <a:avLst/>
          </a:prstGeom>
          <a:noFill/>
          <a:ln w="28575">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p:txBody>
          <a:bodyPr/>
          <a:lstStyle/>
          <a:p>
            <a:pPr algn="ctr"/>
            <a:r>
              <a:rPr lang="zh-CN" altLang="en-US" sz="4400" b="0" dirty="0" smtClean="0"/>
              <a:t>激变变星</a:t>
            </a:r>
            <a:r>
              <a:rPr lang="en-US" altLang="zh-CN" sz="4400" b="0" dirty="0" smtClean="0"/>
              <a:t>/</a:t>
            </a:r>
            <a:r>
              <a:rPr lang="zh-CN" altLang="en-US" sz="4400" b="0" dirty="0" smtClean="0"/>
              <a:t>再发新星的归宿</a:t>
            </a:r>
          </a:p>
        </p:txBody>
      </p:sp>
      <p:sp>
        <p:nvSpPr>
          <p:cNvPr id="140291" name="Rectangle 3"/>
          <p:cNvSpPr>
            <a:spLocks noGrp="1" noChangeArrowheads="1"/>
          </p:cNvSpPr>
          <p:nvPr>
            <p:ph type="body" idx="4294967295"/>
          </p:nvPr>
        </p:nvSpPr>
        <p:spPr/>
        <p:txBody>
          <a:bodyPr/>
          <a:lstStyle/>
          <a:p>
            <a:endParaRPr lang="zh-CN" altLang="en-US" dirty="0" smtClean="0"/>
          </a:p>
        </p:txBody>
      </p:sp>
      <p:pic>
        <p:nvPicPr>
          <p:cNvPr id="140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8" y="981075"/>
            <a:ext cx="7331079" cy="568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93" name="文本框 1"/>
          <p:cNvSpPr txBox="1">
            <a:spLocks noChangeArrowheads="1"/>
          </p:cNvSpPr>
          <p:nvPr/>
        </p:nvSpPr>
        <p:spPr bwMode="auto">
          <a:xfrm>
            <a:off x="4932040" y="985512"/>
            <a:ext cx="1943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latin typeface="Times New Roman" panose="02020603050405020304" pitchFamily="18" charset="0"/>
                <a:ea typeface="华文行楷" panose="02010800040101010101" pitchFamily="2" charset="-122"/>
              </a:rPr>
              <a:t>再发新星</a:t>
            </a:r>
          </a:p>
        </p:txBody>
      </p:sp>
      <p:sp>
        <p:nvSpPr>
          <p:cNvPr id="140294" name="文本框 2"/>
          <p:cNvSpPr txBox="1">
            <a:spLocks noChangeArrowheads="1"/>
          </p:cNvSpPr>
          <p:nvPr/>
        </p:nvSpPr>
        <p:spPr bwMode="auto">
          <a:xfrm>
            <a:off x="971600" y="3532827"/>
            <a:ext cx="24482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smtClean="0">
                <a:solidFill>
                  <a:srgbClr val="FFFF00"/>
                </a:solidFill>
                <a:latin typeface="Times New Roman" panose="02020603050405020304" pitchFamily="18" charset="0"/>
                <a:ea typeface="华文行楷" panose="02010800040101010101" pitchFamily="2" charset="-122"/>
              </a:rPr>
              <a:t>白矮星双星</a:t>
            </a:r>
            <a:endParaRPr lang="zh-CN" altLang="en-US" dirty="0">
              <a:solidFill>
                <a:srgbClr val="FFFF00"/>
              </a:solidFill>
              <a:latin typeface="Times New Roman" panose="02020603050405020304" pitchFamily="18" charset="0"/>
              <a:ea typeface="华文行楷" panose="02010800040101010101" pitchFamily="2" charset="-122"/>
            </a:endParaRPr>
          </a:p>
        </p:txBody>
      </p:sp>
      <p:sp>
        <p:nvSpPr>
          <p:cNvPr id="140295" name="文本框 3"/>
          <p:cNvSpPr txBox="1">
            <a:spLocks noChangeArrowheads="1"/>
          </p:cNvSpPr>
          <p:nvPr/>
        </p:nvSpPr>
        <p:spPr bwMode="auto">
          <a:xfrm>
            <a:off x="2843808" y="4725144"/>
            <a:ext cx="46452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FF00"/>
                </a:solidFill>
                <a:latin typeface="Times New Roman" panose="02020603050405020304" pitchFamily="18" charset="0"/>
                <a:ea typeface="华文行楷" panose="02010800040101010101" pitchFamily="2" charset="-122"/>
              </a:rPr>
              <a:t>“</a:t>
            </a:r>
            <a:r>
              <a:rPr lang="en-US" altLang="zh-CN" dirty="0" err="1" smtClean="0">
                <a:solidFill>
                  <a:srgbClr val="FFFF00"/>
                </a:solidFill>
                <a:latin typeface="Times New Roman" panose="02020603050405020304" pitchFamily="18" charset="0"/>
                <a:ea typeface="华文行楷" panose="02010800040101010101" pitchFamily="2" charset="-122"/>
              </a:rPr>
              <a:t>Ia</a:t>
            </a:r>
            <a:r>
              <a:rPr lang="zh-CN" altLang="en-US" dirty="0">
                <a:solidFill>
                  <a:srgbClr val="FFFF00"/>
                </a:solidFill>
                <a:latin typeface="Times New Roman" panose="02020603050405020304" pitchFamily="18" charset="0"/>
                <a:ea typeface="华文行楷" panose="02010800040101010101" pitchFamily="2" charset="-122"/>
              </a:rPr>
              <a:t>超新星</a:t>
            </a:r>
            <a:r>
              <a:rPr lang="zh-CN" altLang="en-US" dirty="0" smtClean="0">
                <a:solidFill>
                  <a:srgbClr val="FFFF00"/>
                </a:solidFill>
                <a:latin typeface="Times New Roman" panose="02020603050405020304" pitchFamily="18" charset="0"/>
                <a:ea typeface="华文行楷" panose="02010800040101010101" pitchFamily="2" charset="-122"/>
              </a:rPr>
              <a:t>”</a:t>
            </a:r>
            <a:r>
              <a:rPr lang="en-US" altLang="zh-CN" dirty="0">
                <a:solidFill>
                  <a:srgbClr val="FFFF00"/>
                </a:solidFill>
                <a:latin typeface="Times New Roman" panose="02020603050405020304" pitchFamily="18" charset="0"/>
                <a:ea typeface="华文行楷" panose="02010800040101010101" pitchFamily="2" charset="-122"/>
              </a:rPr>
              <a:t>+  </a:t>
            </a:r>
            <a:r>
              <a:rPr lang="zh-CN" altLang="en-US" dirty="0">
                <a:solidFill>
                  <a:srgbClr val="FFFF00"/>
                </a:solidFill>
                <a:latin typeface="Times New Roman" panose="02020603050405020304" pitchFamily="18" charset="0"/>
                <a:ea typeface="华文行楷" panose="02010800040101010101" pitchFamily="2" charset="-122"/>
              </a:rPr>
              <a:t>单白矮星</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p:txBody>
          <a:bodyPr/>
          <a:lstStyle/>
          <a:p>
            <a:r>
              <a:rPr lang="zh-CN" altLang="en-US" sz="4000" b="0" dirty="0" smtClean="0"/>
              <a:t>吸积白矮星爆炸</a:t>
            </a:r>
          </a:p>
        </p:txBody>
      </p:sp>
      <p:sp>
        <p:nvSpPr>
          <p:cNvPr id="142339" name="Rectangle 3"/>
          <p:cNvSpPr>
            <a:spLocks noGrp="1" noChangeArrowheads="1"/>
          </p:cNvSpPr>
          <p:nvPr>
            <p:ph type="body" idx="4294967295"/>
          </p:nvPr>
        </p:nvSpPr>
        <p:spPr>
          <a:xfrm>
            <a:off x="5219700" y="1125538"/>
            <a:ext cx="3816350" cy="5183187"/>
          </a:xfrm>
        </p:spPr>
        <p:txBody>
          <a:bodyPr/>
          <a:lstStyle/>
          <a:p>
            <a:pPr eaLnBrk="1" hangingPunct="1"/>
            <a:r>
              <a:rPr lang="zh-CN" altLang="en-US" dirty="0" smtClean="0"/>
              <a:t>经历多次新星爆发，白矮星质量</a:t>
            </a:r>
            <a:r>
              <a:rPr lang="zh-CN" altLang="en-US" dirty="0"/>
              <a:t>持续</a:t>
            </a:r>
            <a:r>
              <a:rPr lang="zh-CN" altLang="en-US" dirty="0" smtClean="0"/>
              <a:t>增加</a:t>
            </a:r>
          </a:p>
          <a:p>
            <a:pPr eaLnBrk="1" hangingPunct="1"/>
            <a:r>
              <a:rPr lang="zh-CN" altLang="en-US" dirty="0" smtClean="0"/>
              <a:t>当白矮星质量达到</a:t>
            </a:r>
            <a:r>
              <a:rPr lang="en-US" altLang="zh-CN" dirty="0" smtClean="0"/>
              <a:t>~1.4</a:t>
            </a:r>
            <a:r>
              <a:rPr lang="zh-CN" altLang="en-US" dirty="0" smtClean="0"/>
              <a:t>倍太阳质量时爆炸，产生</a:t>
            </a:r>
            <a:r>
              <a:rPr lang="zh-CN" altLang="en-US" dirty="0" smtClean="0">
                <a:solidFill>
                  <a:srgbClr val="FFFF00"/>
                </a:solidFill>
              </a:rPr>
              <a:t>经典的</a:t>
            </a:r>
            <a:r>
              <a:rPr lang="en-US" altLang="zh-CN" dirty="0" err="1" smtClean="0">
                <a:solidFill>
                  <a:srgbClr val="FFFF00"/>
                </a:solidFill>
              </a:rPr>
              <a:t>Ia</a:t>
            </a:r>
            <a:r>
              <a:rPr lang="zh-CN" altLang="en-US" dirty="0" smtClean="0">
                <a:solidFill>
                  <a:srgbClr val="FFFF00"/>
                </a:solidFill>
              </a:rPr>
              <a:t>型超新星</a:t>
            </a:r>
            <a:endParaRPr lang="en-US" altLang="zh-CN" dirty="0" smtClean="0">
              <a:solidFill>
                <a:srgbClr val="FFFF00"/>
              </a:solidFill>
            </a:endParaRPr>
          </a:p>
          <a:p>
            <a:pPr eaLnBrk="1" hangingPunct="1"/>
            <a:r>
              <a:rPr lang="zh-CN" altLang="en-US" dirty="0" smtClean="0"/>
              <a:t>恒星</a:t>
            </a:r>
            <a:r>
              <a:rPr lang="en-US" altLang="zh-CN" dirty="0" smtClean="0"/>
              <a:t>1</a:t>
            </a:r>
            <a:r>
              <a:rPr lang="zh-CN" altLang="en-US" dirty="0" smtClean="0"/>
              <a:t>被摧毁。恒星</a:t>
            </a:r>
            <a:r>
              <a:rPr lang="en-US" altLang="zh-CN" dirty="0" smtClean="0"/>
              <a:t>2</a:t>
            </a:r>
            <a:r>
              <a:rPr lang="zh-CN" altLang="en-US" dirty="0" smtClean="0"/>
              <a:t>可能留下来，继续演化为白矮星</a:t>
            </a:r>
          </a:p>
        </p:txBody>
      </p:sp>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8913"/>
            <a:ext cx="2014538"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981075"/>
            <a:ext cx="3589338"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628775"/>
            <a:ext cx="18796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852738"/>
            <a:ext cx="2193925" cy="37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344"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213100"/>
            <a:ext cx="2284412"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4294967295"/>
          </p:nvPr>
        </p:nvSpPr>
        <p:spPr>
          <a:xfrm>
            <a:off x="179388" y="260350"/>
            <a:ext cx="8763000" cy="2160588"/>
          </a:xfrm>
        </p:spPr>
        <p:txBody>
          <a:bodyPr/>
          <a:lstStyle/>
          <a:p>
            <a:r>
              <a:rPr lang="zh-CN" altLang="en-US" dirty="0" smtClean="0"/>
              <a:t>恒星</a:t>
            </a:r>
            <a:r>
              <a:rPr lang="en-US" altLang="zh-CN" dirty="0" smtClean="0"/>
              <a:t>2</a:t>
            </a:r>
            <a:r>
              <a:rPr lang="zh-CN" altLang="en-US" dirty="0" smtClean="0"/>
              <a:t>演化为白矮星，形成双</a:t>
            </a:r>
            <a:r>
              <a:rPr lang="en-US" altLang="zh-CN" dirty="0" smtClean="0"/>
              <a:t>[</a:t>
            </a:r>
            <a:r>
              <a:rPr lang="zh-CN" altLang="en-US" dirty="0" smtClean="0"/>
              <a:t>简并</a:t>
            </a:r>
            <a:r>
              <a:rPr lang="en-US" altLang="zh-CN" dirty="0" smtClean="0"/>
              <a:t>]</a:t>
            </a:r>
            <a:r>
              <a:rPr lang="zh-CN" altLang="en-US" dirty="0" smtClean="0"/>
              <a:t>白矮星系统</a:t>
            </a:r>
          </a:p>
          <a:p>
            <a:r>
              <a:rPr lang="zh-CN" altLang="en-US" dirty="0" smtClean="0"/>
              <a:t>双白矮星最终并合，质量超过</a:t>
            </a:r>
            <a:r>
              <a:rPr kumimoji="1" lang="zh-CN" altLang="en-US" dirty="0" smtClean="0"/>
              <a:t>钱德拉塞卡</a:t>
            </a:r>
            <a:r>
              <a:rPr lang="zh-CN" altLang="en-US" dirty="0" smtClean="0"/>
              <a:t>极限而爆炸，产生</a:t>
            </a:r>
            <a:r>
              <a:rPr lang="zh-CN" altLang="en-US" dirty="0" smtClean="0">
                <a:solidFill>
                  <a:srgbClr val="FFFF00"/>
                </a:solidFill>
              </a:rPr>
              <a:t>超亮的</a:t>
            </a:r>
            <a:r>
              <a:rPr lang="en-US" altLang="zh-CN" dirty="0" err="1" smtClean="0">
                <a:solidFill>
                  <a:srgbClr val="FFFF00"/>
                </a:solidFill>
              </a:rPr>
              <a:t>Ia</a:t>
            </a:r>
            <a:r>
              <a:rPr lang="zh-CN" altLang="en-US" dirty="0" smtClean="0">
                <a:solidFill>
                  <a:srgbClr val="FFFF00"/>
                </a:solidFill>
              </a:rPr>
              <a:t>型超新星</a:t>
            </a:r>
            <a:r>
              <a:rPr lang="zh-CN" altLang="en-US" dirty="0" smtClean="0"/>
              <a:t>，双星系统被摧毁</a:t>
            </a:r>
          </a:p>
        </p:txBody>
      </p:sp>
      <p:pic>
        <p:nvPicPr>
          <p:cNvPr id="1443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719" y="1991157"/>
            <a:ext cx="2351762" cy="225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801" y="1991156"/>
            <a:ext cx="2197708" cy="225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953" y="4319648"/>
            <a:ext cx="2336053" cy="237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2108" y="4302969"/>
            <a:ext cx="2286267" cy="241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44" name="文本框 1"/>
          <p:cNvSpPr txBox="1">
            <a:spLocks noChangeArrowheads="1"/>
          </p:cNvSpPr>
          <p:nvPr/>
        </p:nvSpPr>
        <p:spPr bwMode="auto">
          <a:xfrm>
            <a:off x="5502862" y="3913712"/>
            <a:ext cx="8477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solidFill>
                  <a:srgbClr val="FFFF00"/>
                </a:solidFill>
                <a:latin typeface="Times New Roman" panose="02020603050405020304" pitchFamily="18" charset="0"/>
                <a:ea typeface="华文行楷" panose="02010800040101010101" pitchFamily="2" charset="-122"/>
              </a:rPr>
              <a:t>引力波</a:t>
            </a:r>
          </a:p>
        </p:txBody>
      </p:sp>
      <p:sp>
        <p:nvSpPr>
          <p:cNvPr id="3" name="文本框 2"/>
          <p:cNvSpPr txBox="1"/>
          <p:nvPr/>
        </p:nvSpPr>
        <p:spPr>
          <a:xfrm>
            <a:off x="429566" y="4581128"/>
            <a:ext cx="2288256" cy="1323439"/>
          </a:xfrm>
          <a:prstGeom prst="rect">
            <a:avLst/>
          </a:prstGeom>
          <a:noFill/>
        </p:spPr>
        <p:txBody>
          <a:bodyPr wrap="square" rtlCol="0">
            <a:spAutoFit/>
          </a:bodyPr>
          <a:lstStyle/>
          <a:p>
            <a:r>
              <a:rPr lang="zh-CN" altLang="en-US" sz="4000" u="sng" dirty="0" smtClean="0">
                <a:solidFill>
                  <a:srgbClr val="FFFF00"/>
                </a:solidFill>
                <a:latin typeface="+mn-ea"/>
                <a:ea typeface="+mn-ea"/>
              </a:rPr>
              <a:t>双白矮星并合爆炸</a:t>
            </a:r>
            <a:endParaRPr lang="zh-CN" altLang="en-US" sz="4000" u="sng" dirty="0">
              <a:solidFill>
                <a:srgbClr val="FFFF00"/>
              </a:solidFill>
              <a:latin typeface="+mn-ea"/>
              <a:ea typeface="+mn-ea"/>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idx="4294967295"/>
          </p:nvPr>
        </p:nvSpPr>
        <p:spPr/>
        <p:txBody>
          <a:bodyPr/>
          <a:lstStyle/>
          <a:p>
            <a:pPr algn="ctr"/>
            <a:r>
              <a:rPr lang="en-US" altLang="zh-CN" sz="4000" b="0" dirty="0" err="1" smtClean="0"/>
              <a:t>Ia</a:t>
            </a:r>
            <a:r>
              <a:rPr lang="zh-CN" altLang="en-US" sz="4000" b="0" dirty="0" smtClean="0"/>
              <a:t>超新星的两种机制</a:t>
            </a:r>
          </a:p>
        </p:txBody>
      </p:sp>
      <p:sp>
        <p:nvSpPr>
          <p:cNvPr id="148483" name="内容占位符 2"/>
          <p:cNvSpPr>
            <a:spLocks noGrp="1"/>
          </p:cNvSpPr>
          <p:nvPr>
            <p:ph idx="4294967295"/>
          </p:nvPr>
        </p:nvSpPr>
        <p:spPr/>
        <p:txBody>
          <a:bodyPr/>
          <a:lstStyle/>
          <a:p>
            <a:endParaRPr lang="zh-CN" altLang="en-US" smtClean="0"/>
          </a:p>
        </p:txBody>
      </p:sp>
      <p:pic>
        <p:nvPicPr>
          <p:cNvPr id="148484" name="Picture 2" descr="typeiaprogenit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62027"/>
            <a:ext cx="8766339" cy="484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TextBox 4"/>
          <p:cNvSpPr txBox="1">
            <a:spLocks noChangeArrowheads="1"/>
          </p:cNvSpPr>
          <p:nvPr/>
        </p:nvSpPr>
        <p:spPr bwMode="auto">
          <a:xfrm>
            <a:off x="1007269" y="2008713"/>
            <a:ext cx="24846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solidFill>
                  <a:srgbClr val="FF0000"/>
                </a:solidFill>
                <a:latin typeface="Times New Roman" panose="02020603050405020304" pitchFamily="18" charset="0"/>
                <a:ea typeface="华文行楷" panose="02010800040101010101" pitchFamily="2" charset="-122"/>
              </a:rPr>
              <a:t>单简并</a:t>
            </a:r>
          </a:p>
        </p:txBody>
      </p:sp>
      <p:sp>
        <p:nvSpPr>
          <p:cNvPr id="148486" name="TextBox 5"/>
          <p:cNvSpPr txBox="1">
            <a:spLocks noChangeArrowheads="1"/>
          </p:cNvSpPr>
          <p:nvPr/>
        </p:nvSpPr>
        <p:spPr bwMode="auto">
          <a:xfrm>
            <a:off x="987390" y="4653136"/>
            <a:ext cx="2000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solidFill>
                  <a:srgbClr val="FF0000"/>
                </a:solidFill>
                <a:latin typeface="Times New Roman" panose="02020603050405020304" pitchFamily="18" charset="0"/>
                <a:ea typeface="华文行楷" panose="02010800040101010101" pitchFamily="2" charset="-122"/>
              </a:rPr>
              <a:t>双简并</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noChangeArrowheads="1"/>
          </p:cNvSpPr>
          <p:nvPr>
            <p:ph type="body" idx="4294967295"/>
          </p:nvPr>
        </p:nvSpPr>
        <p:spPr>
          <a:xfrm>
            <a:off x="323850" y="1125538"/>
            <a:ext cx="8569325" cy="5472112"/>
          </a:xfrm>
        </p:spPr>
        <p:txBody>
          <a:bodyPr/>
          <a:lstStyle/>
          <a:p>
            <a:pPr eaLnBrk="1" hangingPunct="1"/>
            <a:r>
              <a:rPr lang="zh-CN" altLang="en-US" dirty="0" smtClean="0">
                <a:latin typeface="Verdana" panose="020B0604030504040204" pitchFamily="34" charset="0"/>
              </a:rPr>
              <a:t>当白矮星的质量增长（通过</a:t>
            </a:r>
            <a:r>
              <a:rPr lang="zh-CN" altLang="en-US" dirty="0" smtClean="0">
                <a:solidFill>
                  <a:srgbClr val="FFFF00"/>
                </a:solidFill>
                <a:latin typeface="Verdana" panose="020B0604030504040204" pitchFamily="34" charset="0"/>
              </a:rPr>
              <a:t>吸积</a:t>
            </a:r>
            <a:r>
              <a:rPr lang="zh-CN" altLang="en-US" dirty="0" smtClean="0">
                <a:latin typeface="Verdana" panose="020B0604030504040204" pitchFamily="34" charset="0"/>
              </a:rPr>
              <a:t>或</a:t>
            </a:r>
            <a:r>
              <a:rPr lang="zh-CN" altLang="en-US" dirty="0" smtClean="0">
                <a:solidFill>
                  <a:srgbClr val="FFFF00"/>
                </a:solidFill>
                <a:latin typeface="Verdana" panose="020B0604030504040204" pitchFamily="34" charset="0"/>
              </a:rPr>
              <a:t>并合</a:t>
            </a:r>
            <a:r>
              <a:rPr lang="zh-CN" altLang="en-US" dirty="0" smtClean="0">
                <a:latin typeface="Verdana" panose="020B0604030504040204" pitchFamily="34" charset="0"/>
              </a:rPr>
              <a:t>）到</a:t>
            </a:r>
            <a:r>
              <a:rPr kumimoji="1" lang="zh-CN" altLang="en-US" dirty="0" smtClean="0">
                <a:latin typeface="Times New Roman" panose="02020603050405020304" pitchFamily="18" charset="0"/>
              </a:rPr>
              <a:t>钱德拉塞卡</a:t>
            </a:r>
            <a:r>
              <a:rPr lang="zh-CN" altLang="en-US" dirty="0" smtClean="0">
                <a:latin typeface="Verdana" panose="020B0604030504040204" pitchFamily="34" charset="0"/>
              </a:rPr>
              <a:t>（</a:t>
            </a:r>
            <a:r>
              <a:rPr lang="en-US" altLang="zh-CN" dirty="0" smtClean="0">
                <a:latin typeface="Verdana" panose="020B0604030504040204" pitchFamily="34" charset="0"/>
              </a:rPr>
              <a:t>~1.4</a:t>
            </a:r>
            <a:r>
              <a:rPr lang="zh-CN" altLang="en-US" dirty="0" smtClean="0">
                <a:latin typeface="Verdana" panose="020B0604030504040204" pitchFamily="34" charset="0"/>
              </a:rPr>
              <a:t>太阳质量）极限质量，</a:t>
            </a:r>
            <a:r>
              <a:rPr lang="zh-CN" altLang="en-US" dirty="0" smtClean="0"/>
              <a:t>电子简并压不能再支撑自引力</a:t>
            </a:r>
          </a:p>
          <a:p>
            <a:pPr eaLnBrk="1" hangingPunct="1"/>
            <a:r>
              <a:rPr lang="zh-CN" altLang="en-US" dirty="0" smtClean="0">
                <a:latin typeface="Verdana" panose="020B0604030504040204" pitchFamily="34" charset="0"/>
              </a:rPr>
              <a:t>白矮星坍缩，当升温</a:t>
            </a:r>
            <a:r>
              <a:rPr lang="zh-CN" altLang="en-US" dirty="0" smtClean="0"/>
              <a:t>到</a:t>
            </a:r>
            <a:r>
              <a:rPr lang="en-US" altLang="zh-CN" dirty="0" smtClean="0"/>
              <a:t>~8</a:t>
            </a:r>
            <a:r>
              <a:rPr lang="zh-CN" altLang="en-US" dirty="0" smtClean="0"/>
              <a:t>亿 </a:t>
            </a:r>
            <a:r>
              <a:rPr lang="en-US" altLang="zh-CN" dirty="0" smtClean="0"/>
              <a:t>K</a:t>
            </a:r>
            <a:r>
              <a:rPr lang="zh-CN" altLang="en-US" dirty="0" smtClean="0"/>
              <a:t>时，发生失控的</a:t>
            </a:r>
            <a:r>
              <a:rPr lang="en-US" altLang="zh-CN" dirty="0" smtClean="0">
                <a:latin typeface="Verdana" panose="020B0604030504040204" pitchFamily="34" charset="0"/>
              </a:rPr>
              <a:t>C</a:t>
            </a:r>
            <a:r>
              <a:rPr lang="zh-CN" altLang="en-US" dirty="0" smtClean="0">
                <a:latin typeface="Verdana" panose="020B0604030504040204" pitchFamily="34" charset="0"/>
              </a:rPr>
              <a:t>燃烧，整个星体被炸光</a:t>
            </a:r>
          </a:p>
          <a:p>
            <a:r>
              <a:rPr lang="zh-CN" altLang="en-US" dirty="0" smtClean="0"/>
              <a:t>失控核聚变把白矮星的一大部分质量转变为诸如</a:t>
            </a:r>
            <a:r>
              <a:rPr lang="zh-CN" altLang="en-US" dirty="0" smtClean="0">
                <a:solidFill>
                  <a:srgbClr val="FFFF00"/>
                </a:solidFill>
              </a:rPr>
              <a:t>铁</a:t>
            </a:r>
            <a:r>
              <a:rPr lang="zh-CN" altLang="en-US" dirty="0" smtClean="0"/>
              <a:t>和</a:t>
            </a:r>
            <a:r>
              <a:rPr lang="zh-CN" altLang="en-US" dirty="0" smtClean="0">
                <a:solidFill>
                  <a:srgbClr val="FFFF00"/>
                </a:solidFill>
              </a:rPr>
              <a:t>镍</a:t>
            </a:r>
            <a:r>
              <a:rPr lang="zh-CN" altLang="en-US" dirty="0" smtClean="0"/>
              <a:t>等</a:t>
            </a:r>
            <a:r>
              <a:rPr lang="zh-CN" altLang="en-US" dirty="0" smtClean="0">
                <a:solidFill>
                  <a:srgbClr val="FFFF00"/>
                </a:solidFill>
              </a:rPr>
              <a:t>重元素</a:t>
            </a:r>
          </a:p>
          <a:p>
            <a:r>
              <a:rPr lang="zh-CN" altLang="en-US" dirty="0" smtClean="0"/>
              <a:t>爆炸把白矮星的剩余质量抛向星际空间，速度超过</a:t>
            </a:r>
            <a:r>
              <a:rPr lang="en-US" altLang="zh-CN" dirty="0" smtClean="0"/>
              <a:t>20,000 km/s</a:t>
            </a:r>
            <a:r>
              <a:rPr lang="zh-CN" altLang="en-US" dirty="0" smtClean="0"/>
              <a:t>，成为</a:t>
            </a:r>
            <a:r>
              <a:rPr lang="zh-CN" altLang="en-US" dirty="0" smtClean="0">
                <a:solidFill>
                  <a:srgbClr val="FFFF00"/>
                </a:solidFill>
              </a:rPr>
              <a:t>超新星遗迹</a:t>
            </a:r>
            <a:endParaRPr lang="zh-CN" altLang="en-US" dirty="0" smtClean="0">
              <a:solidFill>
                <a:srgbClr val="FFFF00"/>
              </a:solidFill>
              <a:latin typeface="Verdana" panose="020B0604030504040204" pitchFamily="34" charset="0"/>
            </a:endParaRPr>
          </a:p>
        </p:txBody>
      </p:sp>
      <p:sp>
        <p:nvSpPr>
          <p:cNvPr id="146435" name="Rectangle 2"/>
          <p:cNvSpPr>
            <a:spLocks noGrp="1" noChangeArrowheads="1"/>
          </p:cNvSpPr>
          <p:nvPr>
            <p:ph type="title" idx="4294967295"/>
          </p:nvPr>
        </p:nvSpPr>
        <p:spPr/>
        <p:txBody>
          <a:bodyPr/>
          <a:lstStyle/>
          <a:p>
            <a:pPr algn="ctr" eaLnBrk="1" hangingPunct="1"/>
            <a:r>
              <a:rPr lang="en-US" altLang="zh-CN" sz="4400" b="0" dirty="0" err="1" smtClean="0">
                <a:latin typeface="Times New Roman" panose="02020603050405020304" pitchFamily="18" charset="0"/>
              </a:rPr>
              <a:t>Ia</a:t>
            </a:r>
            <a:r>
              <a:rPr lang="en-US" altLang="zh-CN" sz="4400" b="0" dirty="0" smtClean="0">
                <a:latin typeface="Times New Roman" panose="02020603050405020304" pitchFamily="18" charset="0"/>
              </a:rPr>
              <a:t> </a:t>
            </a:r>
            <a:r>
              <a:rPr lang="zh-CN" altLang="en-US" sz="4400" b="0" dirty="0" smtClean="0">
                <a:latin typeface="Times New Roman" panose="02020603050405020304" pitchFamily="18" charset="0"/>
              </a:rPr>
              <a:t>型超新星 </a:t>
            </a:r>
            <a:r>
              <a:rPr lang="en-US" altLang="zh-CN" sz="4400" b="0" dirty="0" smtClean="0">
                <a:latin typeface="Times New Roman" panose="02020603050405020304" pitchFamily="18" charset="0"/>
              </a:rPr>
              <a:t>= </a:t>
            </a:r>
            <a:r>
              <a:rPr lang="zh-CN" altLang="en-US" sz="4400" b="0" dirty="0" smtClean="0">
                <a:latin typeface="Times New Roman" panose="02020603050405020304" pitchFamily="18" charset="0"/>
              </a:rPr>
              <a:t>热核爆炸超新星</a:t>
            </a:r>
            <a:endParaRPr lang="en-US" altLang="zh-CN" sz="4400" b="0" dirty="0" smtClean="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250825" y="247650"/>
            <a:ext cx="8534400" cy="589062"/>
          </a:xfrm>
        </p:spPr>
        <p:txBody>
          <a:bodyPr/>
          <a:lstStyle/>
          <a:p>
            <a:pPr eaLnBrk="1" hangingPunct="1"/>
            <a:r>
              <a:rPr lang="pt-BR" altLang="zh-CN" sz="4000" b="0" dirty="0" smtClean="0">
                <a:latin typeface="Arial" panose="020B0604020202020204" pitchFamily="34" charset="0"/>
              </a:rPr>
              <a:t>Ia</a:t>
            </a:r>
            <a:r>
              <a:rPr lang="zh-CN" altLang="pt-BR" sz="4000" b="0" dirty="0" smtClean="0">
                <a:latin typeface="Arial" panose="020B0604020202020204" pitchFamily="34" charset="0"/>
              </a:rPr>
              <a:t>型</a:t>
            </a:r>
            <a:r>
              <a:rPr lang="zh-CN" altLang="pt-BR" sz="4000" b="0" dirty="0">
                <a:latin typeface="Arial" panose="020B0604020202020204" pitchFamily="34" charset="0"/>
              </a:rPr>
              <a:t>超新星</a:t>
            </a:r>
            <a:r>
              <a:rPr lang="zh-CN" altLang="pt-BR" sz="4000" b="0" dirty="0" smtClean="0">
                <a:latin typeface="Arial" panose="020B0604020202020204" pitchFamily="34" charset="0"/>
              </a:rPr>
              <a:t>的</a:t>
            </a:r>
            <a:r>
              <a:rPr lang="zh-CN" altLang="en-US" sz="4000" b="0" dirty="0">
                <a:latin typeface="Arial" panose="020B0604020202020204" pitchFamily="34" charset="0"/>
              </a:rPr>
              <a:t>性质</a:t>
            </a:r>
            <a:endParaRPr lang="en-US" altLang="zh-CN" sz="4000" b="0" dirty="0" smtClean="0">
              <a:latin typeface="Arial" panose="020B0604020202020204" pitchFamily="34" charset="0"/>
            </a:endParaRPr>
          </a:p>
        </p:txBody>
      </p:sp>
      <p:pic>
        <p:nvPicPr>
          <p:cNvPr id="152579" name="Picture 3" descr="extreme explo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118" y="1539415"/>
            <a:ext cx="4052198" cy="405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2580" name="直接箭头连接符 4"/>
          <p:cNvCxnSpPr>
            <a:cxnSpLocks noChangeShapeType="1"/>
          </p:cNvCxnSpPr>
          <p:nvPr/>
        </p:nvCxnSpPr>
        <p:spPr bwMode="auto">
          <a:xfrm flipH="1" flipV="1">
            <a:off x="5970736" y="4941167"/>
            <a:ext cx="802521" cy="78883"/>
          </a:xfrm>
          <a:prstGeom prst="straightConnector1">
            <a:avLst/>
          </a:prstGeom>
          <a:noFill/>
          <a:ln w="28575"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 name="文本框 1"/>
          <p:cNvSpPr txBox="1"/>
          <p:nvPr/>
        </p:nvSpPr>
        <p:spPr>
          <a:xfrm>
            <a:off x="76815" y="1057135"/>
            <a:ext cx="4856303" cy="5016758"/>
          </a:xfrm>
          <a:prstGeom prst="rect">
            <a:avLst/>
          </a:prstGeom>
          <a:noFill/>
        </p:spPr>
        <p:txBody>
          <a:bodyPr wrap="square" rtlCol="0">
            <a:spAutoFit/>
          </a:bodyPr>
          <a:lstStyle/>
          <a:p>
            <a:pPr marL="457200" indent="-457200" eaLnBrk="1" hangingPunct="1">
              <a:buFont typeface="Wingdings" panose="05000000000000000000" pitchFamily="2" charset="2"/>
              <a:buChar char="ü"/>
            </a:pPr>
            <a:r>
              <a:rPr lang="zh-CN" altLang="en-US" dirty="0" smtClean="0">
                <a:solidFill>
                  <a:schemeClr val="bg1"/>
                </a:solidFill>
                <a:latin typeface="+mn-ea"/>
                <a:ea typeface="+mn-ea"/>
                <a:sym typeface="Wingdings" panose="05000000000000000000" pitchFamily="2" charset="2"/>
              </a:rPr>
              <a:t>释放能量</a:t>
            </a:r>
            <a:r>
              <a:rPr lang="en-US" altLang="zh-CN" dirty="0">
                <a:solidFill>
                  <a:schemeClr val="bg1"/>
                </a:solidFill>
                <a:latin typeface="+mn-lt"/>
                <a:ea typeface="+mn-ea"/>
                <a:sym typeface="Wingdings" panose="05000000000000000000" pitchFamily="2" charset="2"/>
              </a:rPr>
              <a:t>~</a:t>
            </a:r>
            <a:r>
              <a:rPr lang="zh-CN" altLang="en-US" dirty="0" smtClean="0">
                <a:solidFill>
                  <a:schemeClr val="bg1"/>
                </a:solidFill>
                <a:latin typeface="+mn-ea"/>
                <a:ea typeface="+mn-ea"/>
                <a:sym typeface="Wingdings" panose="05000000000000000000" pitchFamily="2" charset="2"/>
              </a:rPr>
              <a:t>太阳</a:t>
            </a:r>
            <a:r>
              <a:rPr lang="zh-CN" altLang="en-US" dirty="0">
                <a:solidFill>
                  <a:schemeClr val="bg1"/>
                </a:solidFill>
                <a:latin typeface="+mn-ea"/>
                <a:ea typeface="+mn-ea"/>
                <a:sym typeface="Wingdings" panose="05000000000000000000" pitchFamily="2" charset="2"/>
              </a:rPr>
              <a:t>在100亿年主序生涯中所释放能量之和的</a:t>
            </a:r>
            <a:r>
              <a:rPr lang="zh-CN" altLang="en-US" dirty="0" smtClean="0">
                <a:solidFill>
                  <a:schemeClr val="bg1"/>
                </a:solidFill>
                <a:latin typeface="+mn-ea"/>
                <a:ea typeface="+mn-ea"/>
                <a:sym typeface="Wingdings" panose="05000000000000000000" pitchFamily="2" charset="2"/>
              </a:rPr>
              <a:t>100倍</a:t>
            </a:r>
            <a:endParaRPr lang="zh-CN" altLang="en-US" dirty="0">
              <a:solidFill>
                <a:schemeClr val="bg1"/>
              </a:solidFill>
              <a:latin typeface="+mn-ea"/>
              <a:ea typeface="+mn-ea"/>
            </a:endParaRPr>
          </a:p>
          <a:p>
            <a:pPr marL="457200" indent="-457200" eaLnBrk="1" hangingPunct="1">
              <a:buFont typeface="Wingdings" panose="05000000000000000000" pitchFamily="2" charset="2"/>
              <a:buChar char="ü"/>
            </a:pPr>
            <a:r>
              <a:rPr lang="zh-CN" altLang="en-US" dirty="0">
                <a:solidFill>
                  <a:schemeClr val="bg1"/>
                </a:solidFill>
                <a:latin typeface="+mn-ea"/>
                <a:ea typeface="+mn-ea"/>
              </a:rPr>
              <a:t>短时间</a:t>
            </a:r>
            <a:r>
              <a:rPr lang="zh-CN" altLang="en-US" dirty="0" smtClean="0">
                <a:solidFill>
                  <a:schemeClr val="bg1"/>
                </a:solidFill>
                <a:latin typeface="+mn-ea"/>
                <a:ea typeface="+mn-ea"/>
              </a:rPr>
              <a:t>内，光度</a:t>
            </a:r>
            <a:r>
              <a:rPr lang="zh-CN" altLang="en-US" dirty="0">
                <a:solidFill>
                  <a:schemeClr val="bg1"/>
                </a:solidFill>
                <a:latin typeface="+mn-ea"/>
                <a:ea typeface="+mn-ea"/>
              </a:rPr>
              <a:t>可达太阳的100亿倍，可能</a:t>
            </a:r>
            <a:r>
              <a:rPr lang="zh-CN" altLang="en-US" dirty="0">
                <a:solidFill>
                  <a:srgbClr val="FFFF00"/>
                </a:solidFill>
                <a:latin typeface="+mn-ea"/>
                <a:ea typeface="+mn-ea"/>
              </a:rPr>
              <a:t>亮过其所在星系</a:t>
            </a:r>
            <a:r>
              <a:rPr lang="zh-CN" altLang="en-US" dirty="0" smtClean="0">
                <a:solidFill>
                  <a:srgbClr val="FFFF00"/>
                </a:solidFill>
                <a:latin typeface="+mn-ea"/>
                <a:ea typeface="+mn-ea"/>
              </a:rPr>
              <a:t>本身</a:t>
            </a:r>
            <a:endParaRPr lang="zh-CN" altLang="en-US" dirty="0">
              <a:solidFill>
                <a:srgbClr val="FFFF00"/>
              </a:solidFill>
              <a:latin typeface="+mn-ea"/>
              <a:ea typeface="+mn-ea"/>
            </a:endParaRPr>
          </a:p>
          <a:p>
            <a:pPr marL="457200" indent="-457200" eaLnBrk="1" hangingPunct="1">
              <a:buFont typeface="Wingdings" panose="05000000000000000000" pitchFamily="2" charset="2"/>
              <a:buChar char="ü"/>
            </a:pPr>
            <a:r>
              <a:rPr lang="zh-CN" altLang="en-US" dirty="0">
                <a:solidFill>
                  <a:schemeClr val="bg1"/>
                </a:solidFill>
                <a:latin typeface="+mn-ea"/>
                <a:ea typeface="+mn-ea"/>
              </a:rPr>
              <a:t>类似银河系大小的星系大约</a:t>
            </a:r>
            <a:r>
              <a:rPr lang="zh-CN" altLang="en-US" dirty="0" smtClean="0">
                <a:solidFill>
                  <a:schemeClr val="bg1"/>
                </a:solidFill>
                <a:latin typeface="+mn-ea"/>
                <a:ea typeface="+mn-ea"/>
              </a:rPr>
              <a:t>每100年</a:t>
            </a:r>
            <a:r>
              <a:rPr lang="zh-CN" altLang="en-US" dirty="0">
                <a:solidFill>
                  <a:schemeClr val="bg1"/>
                </a:solidFill>
                <a:latin typeface="+mn-ea"/>
                <a:ea typeface="+mn-ea"/>
              </a:rPr>
              <a:t>爆发</a:t>
            </a:r>
            <a:r>
              <a:rPr lang="zh-CN" altLang="en-US" dirty="0" smtClean="0">
                <a:solidFill>
                  <a:schemeClr val="bg1"/>
                </a:solidFill>
                <a:latin typeface="+mn-ea"/>
                <a:ea typeface="+mn-ea"/>
              </a:rPr>
              <a:t>一次</a:t>
            </a:r>
            <a:endParaRPr lang="en-US" altLang="zh-CN" dirty="0" smtClean="0">
              <a:solidFill>
                <a:schemeClr val="bg1"/>
              </a:solidFill>
              <a:latin typeface="+mn-ea"/>
              <a:ea typeface="+mn-ea"/>
              <a:sym typeface="Wingdings" panose="05000000000000000000" pitchFamily="2" charset="2"/>
            </a:endParaRPr>
          </a:p>
          <a:p>
            <a:pPr marL="457200" indent="-457200" eaLnBrk="1" hangingPunct="1">
              <a:buFont typeface="Wingdings" panose="05000000000000000000" pitchFamily="2" charset="2"/>
              <a:buChar char="ü"/>
            </a:pPr>
            <a:r>
              <a:rPr lang="zh-CN" altLang="en-US" dirty="0" smtClean="0">
                <a:solidFill>
                  <a:schemeClr val="bg1"/>
                </a:solidFill>
                <a:latin typeface="+mn-ea"/>
                <a:ea typeface="+mn-ea"/>
                <a:sym typeface="Wingdings" panose="05000000000000000000" pitchFamily="2" charset="2"/>
              </a:rPr>
              <a:t>很</a:t>
            </a:r>
            <a:r>
              <a:rPr lang="zh-CN" altLang="en-US" dirty="0">
                <a:solidFill>
                  <a:schemeClr val="bg1"/>
                </a:solidFill>
                <a:latin typeface="+mn-ea"/>
                <a:ea typeface="+mn-ea"/>
                <a:sym typeface="Wingdings" panose="05000000000000000000" pitchFamily="2" charset="2"/>
              </a:rPr>
              <a:t>亮，</a:t>
            </a:r>
            <a:r>
              <a:rPr lang="zh-CN" altLang="en-US" dirty="0">
                <a:solidFill>
                  <a:srgbClr val="FFFF00"/>
                </a:solidFill>
                <a:latin typeface="+mn-ea"/>
                <a:ea typeface="+mn-ea"/>
                <a:sym typeface="Wingdings" panose="05000000000000000000" pitchFamily="2" charset="2"/>
              </a:rPr>
              <a:t>有利于测量遥远星系的距离</a:t>
            </a:r>
            <a:r>
              <a:rPr lang="zh-CN" altLang="en-US" dirty="0" smtClean="0">
                <a:solidFill>
                  <a:schemeClr val="bg1"/>
                </a:solidFill>
                <a:latin typeface="+mn-ea"/>
                <a:ea typeface="+mn-ea"/>
                <a:sym typeface="Wingdings" panose="05000000000000000000" pitchFamily="2" charset="2"/>
              </a:rPr>
              <a:t>！</a:t>
            </a:r>
          </a:p>
        </p:txBody>
      </p:sp>
      <p:sp>
        <p:nvSpPr>
          <p:cNvPr id="3" name="文本框 2"/>
          <p:cNvSpPr txBox="1"/>
          <p:nvPr/>
        </p:nvSpPr>
        <p:spPr>
          <a:xfrm>
            <a:off x="6742673" y="4727663"/>
            <a:ext cx="2016224" cy="584775"/>
          </a:xfrm>
          <a:prstGeom prst="rect">
            <a:avLst/>
          </a:prstGeom>
          <a:noFill/>
        </p:spPr>
        <p:txBody>
          <a:bodyPr wrap="square" rtlCol="0">
            <a:spAutoFit/>
          </a:bodyPr>
          <a:lstStyle/>
          <a:p>
            <a:r>
              <a:rPr lang="en-US" altLang="zh-CN" dirty="0" smtClean="0">
                <a:solidFill>
                  <a:schemeClr val="bg1"/>
                </a:solidFill>
                <a:latin typeface="+mn-lt"/>
                <a:ea typeface="+mn-ea"/>
              </a:rPr>
              <a:t>SN1994D</a:t>
            </a:r>
            <a:endParaRPr lang="zh-CN" altLang="en-US" dirty="0">
              <a:solidFill>
                <a:schemeClr val="bg1"/>
              </a:solidFill>
              <a:latin typeface="+mn-lt"/>
              <a:ea typeface="+mn-ea"/>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lgn="ctr" eaLnBrk="1" hangingPunct="1"/>
            <a:r>
              <a:rPr lang="en-US" altLang="zh-CN" sz="4000" b="0" dirty="0" err="1" smtClean="0">
                <a:latin typeface="Times New Roman" panose="02020603050405020304" pitchFamily="18" charset="0"/>
              </a:rPr>
              <a:t>Ia</a:t>
            </a:r>
            <a:r>
              <a:rPr lang="zh-CN" altLang="en-US" sz="4000" b="0" dirty="0" smtClean="0">
                <a:latin typeface="Times New Roman" panose="02020603050405020304" pitchFamily="18" charset="0"/>
              </a:rPr>
              <a:t>型超新星的光变曲线</a:t>
            </a:r>
          </a:p>
        </p:txBody>
      </p:sp>
      <p:sp>
        <p:nvSpPr>
          <p:cNvPr id="158723" name="Rectangle 3"/>
          <p:cNvSpPr>
            <a:spLocks noGrp="1" noChangeArrowheads="1"/>
          </p:cNvSpPr>
          <p:nvPr>
            <p:ph type="body" idx="1"/>
          </p:nvPr>
        </p:nvSpPr>
        <p:spPr>
          <a:xfrm>
            <a:off x="179389" y="1196751"/>
            <a:ext cx="4896668" cy="5327873"/>
          </a:xfrm>
        </p:spPr>
        <p:txBody>
          <a:bodyPr/>
          <a:lstStyle/>
          <a:p>
            <a:pPr eaLnBrk="1" hangingPunct="1"/>
            <a:r>
              <a:rPr lang="en-US" altLang="zh-CN" dirty="0" err="1" smtClean="0"/>
              <a:t>Ia</a:t>
            </a:r>
            <a:r>
              <a:rPr lang="zh-CN" altLang="en-US" dirty="0" smtClean="0"/>
              <a:t>型超新星爆炸后</a:t>
            </a:r>
            <a:r>
              <a:rPr lang="en-US" altLang="zh-CN" dirty="0" smtClean="0"/>
              <a:t>~20</a:t>
            </a:r>
            <a:r>
              <a:rPr lang="zh-CN" altLang="en-US" dirty="0" smtClean="0"/>
              <a:t>天，光度达到极大值</a:t>
            </a:r>
          </a:p>
          <a:p>
            <a:pPr eaLnBrk="1" hangingPunct="1"/>
            <a:endParaRPr lang="en-US" altLang="zh-CN" dirty="0" smtClean="0"/>
          </a:p>
          <a:p>
            <a:pPr eaLnBrk="1" hangingPunct="1"/>
            <a:r>
              <a:rPr lang="zh-CN" altLang="en-US" dirty="0" smtClean="0"/>
              <a:t>然后光度开始衰减：</a:t>
            </a:r>
            <a:endParaRPr lang="en-US" altLang="zh-CN" dirty="0" smtClean="0"/>
          </a:p>
          <a:p>
            <a:pPr lvl="1" eaLnBrk="1" hangingPunct="1"/>
            <a:r>
              <a:rPr lang="zh-CN" altLang="en-US" sz="3200" dirty="0" smtClean="0"/>
              <a:t>大约第一个月快速衰减：</a:t>
            </a:r>
            <a:r>
              <a:rPr lang="en-US" altLang="zh-CN" sz="3200" dirty="0" smtClean="0"/>
              <a:t>Ni-56 </a:t>
            </a:r>
            <a:r>
              <a:rPr lang="en-US" altLang="zh-CN" sz="3200" dirty="0" smtClean="0">
                <a:sym typeface="Wingdings" panose="05000000000000000000" pitchFamily="2" charset="2"/>
              </a:rPr>
              <a:t></a:t>
            </a:r>
            <a:r>
              <a:rPr lang="en-US" altLang="zh-CN" sz="3200" dirty="0" smtClean="0"/>
              <a:t> Co-56 </a:t>
            </a:r>
            <a:r>
              <a:rPr lang="zh-CN" altLang="en-US" sz="3200" dirty="0" smtClean="0"/>
              <a:t>能量衰变率</a:t>
            </a:r>
          </a:p>
          <a:p>
            <a:pPr lvl="1" eaLnBrk="1" hangingPunct="1"/>
            <a:r>
              <a:rPr lang="zh-CN" altLang="en-US" sz="3200" dirty="0" smtClean="0"/>
              <a:t>然后缓慢衰减：</a:t>
            </a:r>
            <a:r>
              <a:rPr lang="en-US" altLang="zh-CN" sz="3200" dirty="0" smtClean="0"/>
              <a:t>Co-56 </a:t>
            </a:r>
            <a:r>
              <a:rPr lang="en-US" altLang="zh-CN" sz="3200" dirty="0" smtClean="0">
                <a:sym typeface="Wingdings" panose="05000000000000000000" pitchFamily="2" charset="2"/>
              </a:rPr>
              <a:t> Fe-56</a:t>
            </a:r>
            <a:r>
              <a:rPr lang="zh-CN" altLang="en-US" sz="3200" dirty="0" smtClean="0"/>
              <a:t> 能量衰变率</a:t>
            </a:r>
            <a:endParaRPr lang="en-US" altLang="zh-CN" sz="3200" dirty="0" smtClean="0"/>
          </a:p>
        </p:txBody>
      </p:sp>
      <p:pic>
        <p:nvPicPr>
          <p:cNvPr id="158724" name="Picture 4" descr="AT21FG17"/>
          <p:cNvPicPr>
            <a:picLocks noChangeAspect="1" noChangeArrowheads="1"/>
          </p:cNvPicPr>
          <p:nvPr/>
        </p:nvPicPr>
        <p:blipFill>
          <a:blip r:embed="rId3">
            <a:extLst>
              <a:ext uri="{28A0092B-C50C-407E-A947-70E740481C1C}">
                <a14:useLocalDpi xmlns:a14="http://schemas.microsoft.com/office/drawing/2010/main" val="0"/>
              </a:ext>
            </a:extLst>
          </a:blip>
          <a:srcRect l="2614" t="4167" r="8496" b="4167"/>
          <a:stretch>
            <a:fillRect/>
          </a:stretch>
        </p:blipFill>
        <p:spPr bwMode="auto">
          <a:xfrm>
            <a:off x="5148064" y="1229439"/>
            <a:ext cx="3835716" cy="496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179388" y="620688"/>
            <a:ext cx="8763000" cy="2088232"/>
          </a:xfrm>
        </p:spPr>
        <p:txBody>
          <a:bodyPr/>
          <a:lstStyle/>
          <a:p>
            <a:pPr eaLnBrk="1" hangingPunct="1"/>
            <a:r>
              <a:rPr lang="zh-CN" altLang="en-US" dirty="0"/>
              <a:t>我们太阳的</a:t>
            </a:r>
            <a:r>
              <a:rPr lang="zh-CN" altLang="en-US" dirty="0" smtClean="0"/>
              <a:t>将来会怎样？</a:t>
            </a:r>
            <a:endParaRPr lang="en-US" altLang="zh-CN" dirty="0" smtClean="0"/>
          </a:p>
          <a:p>
            <a:pPr eaLnBrk="1" hangingPunct="1"/>
            <a:endParaRPr lang="en-US" altLang="zh-CN" dirty="0" smtClean="0"/>
          </a:p>
          <a:p>
            <a:pPr eaLnBrk="1" hangingPunct="1"/>
            <a:r>
              <a:rPr lang="zh-CN" altLang="en-US" dirty="0" smtClean="0"/>
              <a:t>以太阳为代表的低质量恒星的</a:t>
            </a:r>
            <a:r>
              <a:rPr lang="zh-CN" altLang="zh-CN" dirty="0" smtClean="0"/>
              <a:t>主序后演化</a:t>
            </a:r>
            <a:endParaRPr lang="en-US" altLang="zh-CN" dirty="0" smtClean="0"/>
          </a:p>
        </p:txBody>
      </p:sp>
      <p:pic>
        <p:nvPicPr>
          <p:cNvPr id="23556" name="Picture 4" descr="15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924944"/>
            <a:ext cx="48006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idx="4294967295"/>
          </p:nvPr>
        </p:nvSpPr>
        <p:spPr/>
        <p:txBody>
          <a:bodyPr/>
          <a:lstStyle/>
          <a:p>
            <a:pPr algn="ctr"/>
            <a:r>
              <a:rPr lang="en-US" altLang="zh-CN" b="0" dirty="0" err="1" smtClean="0"/>
              <a:t>Ia</a:t>
            </a:r>
            <a:r>
              <a:rPr lang="en-US" altLang="zh-CN" b="0" dirty="0" smtClean="0"/>
              <a:t> </a:t>
            </a:r>
            <a:r>
              <a:rPr lang="zh-CN" altLang="en-US" b="0" dirty="0" smtClean="0"/>
              <a:t>超新星遗迹</a:t>
            </a:r>
          </a:p>
        </p:txBody>
      </p:sp>
      <p:sp>
        <p:nvSpPr>
          <p:cNvPr id="165891" name="Rectangle 3"/>
          <p:cNvSpPr>
            <a:spLocks noGrp="1" noChangeArrowheads="1"/>
          </p:cNvSpPr>
          <p:nvPr>
            <p:ph type="body" idx="4294967295"/>
          </p:nvPr>
        </p:nvSpPr>
        <p:spPr>
          <a:xfrm>
            <a:off x="179388" y="1125538"/>
            <a:ext cx="8763000" cy="719137"/>
          </a:xfrm>
        </p:spPr>
        <p:txBody>
          <a:bodyPr/>
          <a:lstStyle/>
          <a:p>
            <a:r>
              <a:rPr lang="zh-CN" altLang="en-US" dirty="0" smtClean="0"/>
              <a:t>被膨胀的超新星冲击波加热的物质辐射</a:t>
            </a:r>
            <a:r>
              <a:rPr lang="en-US" altLang="zh-CN" dirty="0" smtClean="0"/>
              <a:t>X</a:t>
            </a:r>
            <a:r>
              <a:rPr lang="zh-CN" altLang="en-US" dirty="0" smtClean="0"/>
              <a:t>射线</a:t>
            </a:r>
          </a:p>
        </p:txBody>
      </p:sp>
      <p:pic>
        <p:nvPicPr>
          <p:cNvPr id="1658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844675"/>
            <a:ext cx="3498850"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8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1844675"/>
            <a:ext cx="3094037"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894" name="Text Box 7"/>
          <p:cNvSpPr txBox="1">
            <a:spLocks noChangeArrowheads="1"/>
          </p:cNvSpPr>
          <p:nvPr/>
        </p:nvSpPr>
        <p:spPr bwMode="auto">
          <a:xfrm>
            <a:off x="1116013" y="5445125"/>
            <a:ext cx="32400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华文中宋" panose="02010600040101010101" pitchFamily="2" charset="-122"/>
                <a:ea typeface="华文中宋" panose="02010600040101010101" pitchFamily="2" charset="-122"/>
              </a:rPr>
              <a:t>第谷超新星遗迹（</a:t>
            </a:r>
            <a:r>
              <a:rPr lang="en-US" altLang="zh-CN" dirty="0">
                <a:latin typeface="华文中宋" panose="02010600040101010101" pitchFamily="2" charset="-122"/>
                <a:ea typeface="华文中宋" panose="02010600040101010101" pitchFamily="2" charset="-122"/>
              </a:rPr>
              <a:t>1572</a:t>
            </a:r>
            <a:r>
              <a:rPr lang="zh-CN" altLang="en-US" dirty="0">
                <a:latin typeface="华文中宋" panose="02010600040101010101" pitchFamily="2" charset="-122"/>
                <a:ea typeface="华文中宋" panose="02010600040101010101" pitchFamily="2" charset="-122"/>
              </a:rPr>
              <a:t>）</a:t>
            </a:r>
          </a:p>
        </p:txBody>
      </p:sp>
      <p:sp>
        <p:nvSpPr>
          <p:cNvPr id="165895" name="Text Box 8"/>
          <p:cNvSpPr txBox="1">
            <a:spLocks noChangeArrowheads="1"/>
          </p:cNvSpPr>
          <p:nvPr/>
        </p:nvSpPr>
        <p:spPr bwMode="auto">
          <a:xfrm>
            <a:off x="5219700" y="5445125"/>
            <a:ext cx="34559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华文中宋" panose="02010600040101010101" pitchFamily="2" charset="-122"/>
                <a:ea typeface="华文中宋" panose="02010600040101010101" pitchFamily="2" charset="-122"/>
              </a:rPr>
              <a:t>开普勒超新星遗迹（</a:t>
            </a:r>
            <a:r>
              <a:rPr lang="en-US" altLang="zh-CN" dirty="0">
                <a:latin typeface="华文中宋" panose="02010600040101010101" pitchFamily="2" charset="-122"/>
                <a:ea typeface="华文中宋" panose="02010600040101010101" pitchFamily="2" charset="-122"/>
              </a:rPr>
              <a:t>1604</a:t>
            </a:r>
            <a:r>
              <a:rPr lang="zh-CN" altLang="en-US" dirty="0">
                <a:latin typeface="华文中宋" panose="02010600040101010101" pitchFamily="2" charset="-122"/>
                <a:ea typeface="华文中宋" panose="02010600040101010101" pitchFamily="2" charset="-122"/>
              </a:rPr>
              <a:t>）</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algn="ctr"/>
            <a:r>
              <a:rPr lang="en-US" altLang="zh-CN" dirty="0" smtClean="0">
                <a:latin typeface="Arial" panose="020B0604020202020204" pitchFamily="34" charset="0"/>
              </a:rPr>
              <a:t>1</a:t>
            </a:r>
            <a:r>
              <a:rPr lang="zh-CN" altLang="en-US" dirty="0" smtClean="0">
                <a:latin typeface="Arial" panose="020B0604020202020204" pitchFamily="34" charset="0"/>
              </a:rPr>
              <a:t>、亚巨星与红巨星</a:t>
            </a:r>
          </a:p>
        </p:txBody>
      </p:sp>
      <p:sp>
        <p:nvSpPr>
          <p:cNvPr id="25603" name="Rectangle 3"/>
          <p:cNvSpPr>
            <a:spLocks noGrp="1" noChangeArrowheads="1"/>
          </p:cNvSpPr>
          <p:nvPr>
            <p:ph type="body" idx="4294967295"/>
          </p:nvPr>
        </p:nvSpPr>
        <p:spPr>
          <a:xfrm>
            <a:off x="179388" y="1341438"/>
            <a:ext cx="8763000" cy="5255914"/>
          </a:xfrm>
        </p:spPr>
        <p:txBody>
          <a:bodyPr/>
          <a:lstStyle/>
          <a:p>
            <a:r>
              <a:rPr lang="zh-CN" altLang="en-US" dirty="0" smtClean="0"/>
              <a:t>当最核心的氢完全转变为氦，热能从</a:t>
            </a:r>
            <a:r>
              <a:rPr lang="zh-CN" altLang="en-US" dirty="0" smtClean="0">
                <a:solidFill>
                  <a:srgbClr val="FFFF00"/>
                </a:solidFill>
              </a:rPr>
              <a:t>氦核</a:t>
            </a:r>
            <a:r>
              <a:rPr lang="zh-CN" altLang="en-US" dirty="0" smtClean="0"/>
              <a:t>向外层传播，但氦核不能燃烧，即没有能量产生，主序阶段的</a:t>
            </a:r>
            <a:r>
              <a:rPr lang="zh-CN" altLang="en-US" dirty="0" smtClean="0">
                <a:solidFill>
                  <a:srgbClr val="FFFF00"/>
                </a:solidFill>
              </a:rPr>
              <a:t>平衡被打破</a:t>
            </a:r>
            <a:r>
              <a:rPr lang="zh-CN" altLang="en-US" dirty="0" smtClean="0"/>
              <a:t>，恒星脱离主序</a:t>
            </a:r>
          </a:p>
          <a:p>
            <a:r>
              <a:rPr lang="zh-CN" altLang="en-US" dirty="0" smtClean="0"/>
              <a:t>由于引力超过压力，氦核坍缩，体积减小，（释放引力势能），密度增大，压力增强，试图抗衡引力</a:t>
            </a:r>
            <a:endParaRPr lang="en-US" altLang="zh-CN" dirty="0" smtClean="0"/>
          </a:p>
          <a:p>
            <a:r>
              <a:rPr lang="zh-CN" altLang="en-US" dirty="0" smtClean="0"/>
              <a:t>氦核坍缩至</a:t>
            </a:r>
            <a:r>
              <a:rPr lang="zh-CN" altLang="en-US" dirty="0" smtClean="0">
                <a:solidFill>
                  <a:srgbClr val="FFFF00"/>
                </a:solidFill>
              </a:rPr>
              <a:t>电子简并</a:t>
            </a:r>
            <a:r>
              <a:rPr lang="zh-CN" altLang="en-US" dirty="0" smtClean="0"/>
              <a:t>的物体（密度 </a:t>
            </a:r>
            <a:r>
              <a:rPr lang="en-US" altLang="zh-CN" dirty="0" smtClean="0"/>
              <a:t>&gt; 1,000</a:t>
            </a:r>
            <a:r>
              <a:rPr lang="zh-CN" altLang="en-US" dirty="0" smtClean="0"/>
              <a:t>千克</a:t>
            </a:r>
            <a:r>
              <a:rPr lang="en-US" altLang="zh-CN" dirty="0" smtClean="0"/>
              <a:t>/cm^3</a:t>
            </a:r>
            <a:r>
              <a:rPr lang="zh-CN" altLang="en-US" dirty="0" smtClean="0"/>
              <a:t>）</a:t>
            </a:r>
            <a:endParaRPr lang="en-US" altLang="zh-CN" dirty="0" smtClean="0"/>
          </a:p>
          <a:p>
            <a:r>
              <a:rPr lang="zh-CN" altLang="en-US" dirty="0">
                <a:solidFill>
                  <a:srgbClr val="FFFF00"/>
                </a:solidFill>
              </a:rPr>
              <a:t>氢壳层燃烧</a:t>
            </a:r>
            <a:r>
              <a:rPr lang="zh-CN" altLang="en-US" dirty="0"/>
              <a:t>继续在环绕</a:t>
            </a:r>
            <a:r>
              <a:rPr lang="zh-CN" altLang="en-US" dirty="0">
                <a:solidFill>
                  <a:srgbClr val="FFFF00"/>
                </a:solidFill>
              </a:rPr>
              <a:t>电子简并氦核</a:t>
            </a:r>
            <a:r>
              <a:rPr lang="zh-CN" altLang="en-US" dirty="0"/>
              <a:t>的氢壳层</a:t>
            </a:r>
            <a:r>
              <a:rPr lang="zh-CN" altLang="en-US" dirty="0" smtClean="0"/>
              <a:t>进行</a:t>
            </a:r>
            <a:endParaRPr lang="zh-CN" altLang="en-US" dirty="0">
              <a:solidFill>
                <a:srgbClr val="FFFF00"/>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algn="ctr"/>
            <a:r>
              <a:rPr lang="zh-CN" altLang="en-US" sz="4000" b="0" dirty="0" smtClean="0"/>
              <a:t>电子简并物体：质量越大，体积越小</a:t>
            </a:r>
          </a:p>
        </p:txBody>
      </p:sp>
      <p:sp>
        <p:nvSpPr>
          <p:cNvPr id="205827" name="Rectangle 3"/>
          <p:cNvSpPr>
            <a:spLocks noGrp="1" noChangeArrowheads="1"/>
          </p:cNvSpPr>
          <p:nvPr>
            <p:ph type="body" idx="4294967295"/>
          </p:nvPr>
        </p:nvSpPr>
        <p:spPr>
          <a:xfrm>
            <a:off x="179388" y="981075"/>
            <a:ext cx="8763000" cy="5543550"/>
          </a:xfrm>
        </p:spPr>
        <p:txBody>
          <a:bodyPr/>
          <a:lstStyle/>
          <a:p>
            <a:r>
              <a:rPr lang="zh-CN" altLang="en-US" dirty="0" smtClean="0"/>
              <a:t>氢壳层受到的电子简并氦核的引力加速度增加</a:t>
            </a:r>
          </a:p>
          <a:p>
            <a:pPr lvl="1"/>
            <a:r>
              <a:rPr lang="zh-CN" altLang="en-US" dirty="0" smtClean="0">
                <a:solidFill>
                  <a:srgbClr val="FFFF00"/>
                </a:solidFill>
              </a:rPr>
              <a:t>电子简并氦核质量增加，半径变小</a:t>
            </a:r>
          </a:p>
          <a:p>
            <a:r>
              <a:rPr lang="zh-CN" altLang="en-US" dirty="0" smtClean="0"/>
              <a:t>增加氢壳层的引力加速度，即增加氢壳层的重量</a:t>
            </a:r>
          </a:p>
          <a:p>
            <a:r>
              <a:rPr lang="zh-CN" altLang="en-US" dirty="0" smtClean="0"/>
              <a:t>增加氢壳层的重量，即增加氢壳层的压力</a:t>
            </a:r>
          </a:p>
          <a:p>
            <a:r>
              <a:rPr lang="zh-CN" altLang="en-US" dirty="0" smtClean="0"/>
              <a:t>增加氢壳层的压力（与温度），即加快氢壳层燃烧</a:t>
            </a:r>
          </a:p>
          <a:p>
            <a:r>
              <a:rPr lang="zh-CN" altLang="en-US" dirty="0" smtClean="0"/>
              <a:t>更高的核反应率释放更多能量，恒星光度增加</a:t>
            </a:r>
          </a:p>
          <a:p>
            <a:r>
              <a:rPr lang="zh-CN" altLang="en-US" dirty="0" smtClean="0">
                <a:solidFill>
                  <a:srgbClr val="FFFF00"/>
                </a:solidFill>
              </a:rPr>
              <a:t>恒星核心的核（</a:t>
            </a:r>
            <a:r>
              <a:rPr lang="en-US" altLang="zh-CN" dirty="0" smtClean="0">
                <a:solidFill>
                  <a:srgbClr val="FFFF00"/>
                </a:solidFill>
              </a:rPr>
              <a:t>H</a:t>
            </a:r>
            <a:r>
              <a:rPr lang="zh-CN" altLang="en-US" dirty="0" smtClean="0">
                <a:solidFill>
                  <a:srgbClr val="FFFF00"/>
                </a:solidFill>
              </a:rPr>
              <a:t>）燃料用尽后，恒星变亮而不是变暗</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algn="ctr"/>
            <a:r>
              <a:rPr lang="zh-CN" altLang="en-US" sz="4000" b="0" dirty="0" smtClean="0"/>
              <a:t>恒星不仅变亮，而且变大变红</a:t>
            </a:r>
          </a:p>
        </p:txBody>
      </p:sp>
      <p:sp>
        <p:nvSpPr>
          <p:cNvPr id="32771" name="Rectangle 3"/>
          <p:cNvSpPr>
            <a:spLocks noGrp="1" noChangeArrowheads="1"/>
          </p:cNvSpPr>
          <p:nvPr>
            <p:ph type="body" idx="4294967295"/>
          </p:nvPr>
        </p:nvSpPr>
        <p:spPr>
          <a:xfrm>
            <a:off x="179388" y="981075"/>
            <a:ext cx="8763000" cy="1583829"/>
          </a:xfrm>
        </p:spPr>
        <p:txBody>
          <a:bodyPr/>
          <a:lstStyle/>
          <a:p>
            <a:pPr marL="0" indent="0">
              <a:buNone/>
            </a:pPr>
            <a:r>
              <a:rPr lang="zh-CN" altLang="en-US" dirty="0" smtClean="0"/>
              <a:t>能量的增加，加热恒星的外层 </a:t>
            </a:r>
            <a:r>
              <a:rPr lang="en-US" altLang="zh-CN" dirty="0" smtClean="0"/>
              <a:t>[</a:t>
            </a:r>
            <a:r>
              <a:rPr lang="zh-CN" altLang="en-US" dirty="0" smtClean="0"/>
              <a:t>不燃烧的</a:t>
            </a:r>
            <a:r>
              <a:rPr lang="zh-CN" altLang="en-US" dirty="0" smtClean="0">
                <a:solidFill>
                  <a:srgbClr val="FFFF00"/>
                </a:solidFill>
              </a:rPr>
              <a:t>氢包层</a:t>
            </a:r>
            <a:r>
              <a:rPr lang="en-US" altLang="zh-CN" dirty="0" smtClean="0"/>
              <a:t>]</a:t>
            </a:r>
            <a:r>
              <a:rPr lang="zh-CN" altLang="en-US" dirty="0" smtClean="0"/>
              <a:t>，导致恒星整体剧烈膨胀，表面温度降低，颜色变红，但光度增大</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997200"/>
            <a:ext cx="4398963" cy="27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060575"/>
            <a:ext cx="4005262" cy="47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2492375"/>
            <a:ext cx="1249363"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11693</TotalTime>
  <Words>2852</Words>
  <Application>Microsoft Office PowerPoint</Application>
  <PresentationFormat>全屏显示(4:3)</PresentationFormat>
  <Paragraphs>287</Paragraphs>
  <Slides>60</Slides>
  <Notes>57</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75" baseType="lpstr">
      <vt:lpstr>方正姚体</vt:lpstr>
      <vt:lpstr>黑体</vt:lpstr>
      <vt:lpstr>华文行楷</vt:lpstr>
      <vt:lpstr>华文中宋</vt:lpstr>
      <vt:lpstr>楷体_GB2312</vt:lpstr>
      <vt:lpstr>宋体</vt:lpstr>
      <vt:lpstr>Arial</vt:lpstr>
      <vt:lpstr>Arial Narrow</vt:lpstr>
      <vt:lpstr>Symbol</vt:lpstr>
      <vt:lpstr>Times</vt:lpstr>
      <vt:lpstr>Times New Roman</vt:lpstr>
      <vt:lpstr>Verdana</vt:lpstr>
      <vt:lpstr>Wingdings</vt:lpstr>
      <vt:lpstr>ANU_2003</vt:lpstr>
      <vt:lpstr>Equation</vt:lpstr>
      <vt:lpstr>PowerPoint 演示文稿</vt:lpstr>
      <vt:lpstr>本讲内容</vt:lpstr>
      <vt:lpstr>教材学习</vt:lpstr>
      <vt:lpstr>每颗恒星都是唯一的</vt:lpstr>
      <vt:lpstr>PowerPoint 演示文稿</vt:lpstr>
      <vt:lpstr>PowerPoint 演示文稿</vt:lpstr>
      <vt:lpstr>1、亚巨星与红巨星</vt:lpstr>
      <vt:lpstr>电子简并物体：质量越大，体积越小</vt:lpstr>
      <vt:lpstr>恒星不仅变亮，而且变大变红</vt:lpstr>
      <vt:lpstr>亚巨星、红巨星</vt:lpstr>
      <vt:lpstr>PowerPoint 演示文稿</vt:lpstr>
      <vt:lpstr>PowerPoint 演示文稿</vt:lpstr>
      <vt:lpstr>PowerPoint 演示文稿</vt:lpstr>
      <vt:lpstr>2、氦燃烧与氦闪</vt:lpstr>
      <vt:lpstr>PowerPoint 演示文稿</vt:lpstr>
      <vt:lpstr>氦燃烧的 3 alpha 过程：3He  C</vt:lpstr>
      <vt:lpstr>简并物质是很好的热导体</vt:lpstr>
      <vt:lpstr>PowerPoint 演示文稿</vt:lpstr>
      <vt:lpstr>氦闪不仅没能引起恒星变亮，反而使恒星变暗</vt:lpstr>
      <vt:lpstr>PowerPoint 演示文稿</vt:lpstr>
      <vt:lpstr>3、行星状星云</vt:lpstr>
      <vt:lpstr>PowerPoint 演示文稿</vt:lpstr>
      <vt:lpstr>AGB太阳与地球的命运？</vt:lpstr>
      <vt:lpstr>恒星质量损失</vt:lpstr>
      <vt:lpstr>恒星质量损失</vt:lpstr>
      <vt:lpstr>后AGB星</vt:lpstr>
      <vt:lpstr>行星状星云</vt:lpstr>
      <vt:lpstr>PowerPoint 演示文稿</vt:lpstr>
      <vt:lpstr>恒星成为白矮星</vt:lpstr>
      <vt:lpstr>白矮星的演化</vt:lpstr>
      <vt:lpstr>大约60亿年后的太阳将演化为白矮星</vt:lpstr>
      <vt:lpstr>看图作文</vt:lpstr>
      <vt:lpstr>4、白矮星 White Dwarf (WD)</vt:lpstr>
      <vt:lpstr>天狼星双星中的白矮星</vt:lpstr>
      <vt:lpstr>确定天狼B是白矮星</vt:lpstr>
      <vt:lpstr>球状星团中有大量白矮星</vt:lpstr>
      <vt:lpstr>白矮星的结构</vt:lpstr>
      <vt:lpstr>电子简并压力维持白矮星的稳定</vt:lpstr>
      <vt:lpstr>白矮星在冷却</vt:lpstr>
      <vt:lpstr>白矮星的质量—半径关系</vt:lpstr>
      <vt:lpstr>钱德拉塞卡Chandrasekhar极限质量</vt:lpstr>
      <vt:lpstr>5、低质量双星的演化</vt:lpstr>
      <vt:lpstr>PowerPoint 演示文稿</vt:lpstr>
      <vt:lpstr>PowerPoint 演示文稿</vt:lpstr>
      <vt:lpstr>PowerPoint 演示文稿</vt:lpstr>
      <vt:lpstr>新星 Novae</vt:lpstr>
      <vt:lpstr>PowerPoint 演示文稿</vt:lpstr>
      <vt:lpstr>激变变星是新星的前身星</vt:lpstr>
      <vt:lpstr>新星的观测特征</vt:lpstr>
      <vt:lpstr>Nova Herculis 武仙座1934</vt:lpstr>
      <vt:lpstr>Nova Cygni 天鹅座1975</vt:lpstr>
      <vt:lpstr>再发新星</vt:lpstr>
      <vt:lpstr>激变变星/再发新星的归宿</vt:lpstr>
      <vt:lpstr>吸积白矮星爆炸</vt:lpstr>
      <vt:lpstr>PowerPoint 演示文稿</vt:lpstr>
      <vt:lpstr>Ia超新星的两种机制</vt:lpstr>
      <vt:lpstr>Ia 型超新星 = 热核爆炸超新星</vt:lpstr>
      <vt:lpstr>Ia型超新星的性质</vt:lpstr>
      <vt:lpstr>Ia型超新星的光变曲线</vt:lpstr>
      <vt:lpstr>Ia 超新星遗迹</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 evolution</dc:title>
  <dc:creator>Youhong Zhang</dc:creator>
  <cp:lastModifiedBy>zhangyh</cp:lastModifiedBy>
  <cp:revision>650</cp:revision>
  <cp:lastPrinted>2003-02-26T04:55:41Z</cp:lastPrinted>
  <dcterms:created xsi:type="dcterms:W3CDTF">2000-08-31T04:58:12Z</dcterms:created>
  <dcterms:modified xsi:type="dcterms:W3CDTF">2019-04-22T11:41:52Z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